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1.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85" r:id="rId1"/>
  </p:sldMasterIdLst>
  <p:notesMasterIdLst>
    <p:notesMasterId r:id="rId24"/>
  </p:notesMasterIdLst>
  <p:sldIdLst>
    <p:sldId id="256" r:id="rId2"/>
    <p:sldId id="257" r:id="rId3"/>
    <p:sldId id="258" r:id="rId4"/>
    <p:sldId id="260" r:id="rId5"/>
    <p:sldId id="261" r:id="rId6"/>
    <p:sldId id="275" r:id="rId7"/>
    <p:sldId id="273" r:id="rId8"/>
    <p:sldId id="262" r:id="rId9"/>
    <p:sldId id="272" r:id="rId10"/>
    <p:sldId id="265" r:id="rId11"/>
    <p:sldId id="266" r:id="rId12"/>
    <p:sldId id="274" r:id="rId13"/>
    <p:sldId id="276" r:id="rId14"/>
    <p:sldId id="263" r:id="rId15"/>
    <p:sldId id="267" r:id="rId16"/>
    <p:sldId id="277" r:id="rId17"/>
    <p:sldId id="271" r:id="rId18"/>
    <p:sldId id="279" r:id="rId19"/>
    <p:sldId id="278" r:id="rId20"/>
    <p:sldId id="268" r:id="rId21"/>
    <p:sldId id="269" r:id="rId22"/>
    <p:sldId id="270" r:id="rId23"/>
  </p:sldIdLst>
  <p:sldSz cx="12192000" cy="6858000"/>
  <p:notesSz cx="6858000" cy="9144000"/>
  <p:embeddedFontLst>
    <p:embeddedFont>
      <p:font typeface="Calisto MT" panose="02040603050505030304" pitchFamily="18" charset="0"/>
      <p:regular r:id="rId25"/>
      <p:bold r:id="rId26"/>
      <p:italic r:id="rId27"/>
      <p:boldItalic r:id="rId28"/>
    </p:embeddedFont>
    <p:embeddedFont>
      <p:font typeface="Open Sans Light" panose="020B0306030504020204" pitchFamily="34" charset="0"/>
      <p:regular r:id="rId29"/>
      <p:bold r:id="rId30"/>
      <p:italic r:id="rId31"/>
      <p:boldItalic r:id="rId32"/>
    </p:embeddedFont>
    <p:embeddedFont>
      <p:font typeface="Play" panose="020B0604020202020204" charset="0"/>
      <p:regular r:id="rId33"/>
      <p:bold r:id="rId34"/>
    </p:embeddedFont>
    <p:embeddedFont>
      <p:font typeface="Wingdings 2" panose="05020102010507070707" pitchFamily="18" charset="2"/>
      <p:regular r:id="rId35"/>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6" roundtripDataSignature="AMtx7mgrZOT7Dm6y+z8Ncamty55e55WRA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75" d="100"/>
          <a:sy n="75" d="100"/>
        </p:scale>
        <p:origin x="3534" y="6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font" Target="fonts/font10.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36" Type="http://customschemas.google.com/relationships/presentationmetadata" Target="meta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 Id="rId8" Type="http://schemas.openxmlformats.org/officeDocument/2006/relationships/slide" Target="slides/slide7.xml"/><Relationship Id="rId3" Type="http://schemas.openxmlformats.org/officeDocument/2006/relationships/slide" Target="slides/slide2.xml"/></Relationships>
</file>

<file path=ppt/diagrams/_rels/data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svg"/><Relationship Id="rId1" Type="http://schemas.openxmlformats.org/officeDocument/2006/relationships/image" Target="../media/image14.png"/><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s>
</file>

<file path=ppt/diagrams/_rels/data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svg"/><Relationship Id="rId1" Type="http://schemas.openxmlformats.org/officeDocument/2006/relationships/image" Target="../media/image24.png"/><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27.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svg"/><Relationship Id="rId1" Type="http://schemas.openxmlformats.org/officeDocument/2006/relationships/image" Target="../media/image14.png"/><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s>
</file>

<file path=ppt/diagrams/_rels/drawing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svg"/><Relationship Id="rId1" Type="http://schemas.openxmlformats.org/officeDocument/2006/relationships/image" Target="../media/image24.png"/><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27.svg"/></Relationships>
</file>

<file path=ppt/diagrams/colors1.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F350364-4BAE-4198-9FD4-157D4F99C370}"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E4BD3A53-2763-46C6-A529-7F18BA83B4C0}">
      <dgm:prSet/>
      <dgm:spPr/>
      <dgm:t>
        <a:bodyPr/>
        <a:lstStyle/>
        <a:p>
          <a:r>
            <a:rPr lang="en-US" b="1"/>
            <a:t>Data Analysis and Modeling: </a:t>
          </a:r>
          <a:r>
            <a:rPr lang="en-US"/>
            <a:t>The project involves preprocessing housing data, normalizing it, and training multiple regression models (Linear Regression, XGBoost, Ridge, Lasso, and Decision Tree) to predict the average house price based on various features.</a:t>
          </a:r>
        </a:p>
      </dgm:t>
    </dgm:pt>
    <dgm:pt modelId="{D7EDBBFB-8AF4-4070-B9AF-1382BBDE9875}" type="parTrans" cxnId="{564F1ED1-6109-4035-8F63-39319E08BD7F}">
      <dgm:prSet/>
      <dgm:spPr/>
      <dgm:t>
        <a:bodyPr/>
        <a:lstStyle/>
        <a:p>
          <a:endParaRPr lang="en-US"/>
        </a:p>
      </dgm:t>
    </dgm:pt>
    <dgm:pt modelId="{9FE77F11-E386-4A29-9A65-42799B361306}" type="sibTrans" cxnId="{564F1ED1-6109-4035-8F63-39319E08BD7F}">
      <dgm:prSet/>
      <dgm:spPr/>
      <dgm:t>
        <a:bodyPr/>
        <a:lstStyle/>
        <a:p>
          <a:endParaRPr lang="en-US"/>
        </a:p>
      </dgm:t>
    </dgm:pt>
    <dgm:pt modelId="{50A40472-49A9-48BE-BD87-59B8BF390C5F}">
      <dgm:prSet/>
      <dgm:spPr/>
      <dgm:t>
        <a:bodyPr/>
        <a:lstStyle/>
        <a:p>
          <a:r>
            <a:rPr lang="en-US" b="1"/>
            <a:t>Model Evaluation</a:t>
          </a:r>
          <a:r>
            <a:rPr lang="en-US"/>
            <a:t>: The models are evaluated using cross-validation, grid search for hyperparameter tuning (especially for XGBoost), and RMSE (Root Mean Squared Error) to assess their predictive accuracy.</a:t>
          </a:r>
        </a:p>
      </dgm:t>
    </dgm:pt>
    <dgm:pt modelId="{89A5F56B-A924-44F8-B9A5-C7233D012B7E}" type="parTrans" cxnId="{67634A36-D61C-4BF7-82D6-3579B8C5CD5F}">
      <dgm:prSet/>
      <dgm:spPr/>
      <dgm:t>
        <a:bodyPr/>
        <a:lstStyle/>
        <a:p>
          <a:endParaRPr lang="en-US"/>
        </a:p>
      </dgm:t>
    </dgm:pt>
    <dgm:pt modelId="{3CDD3297-9B39-4FDB-A264-23DBCE4637CD}" type="sibTrans" cxnId="{67634A36-D61C-4BF7-82D6-3579B8C5CD5F}">
      <dgm:prSet/>
      <dgm:spPr/>
      <dgm:t>
        <a:bodyPr/>
        <a:lstStyle/>
        <a:p>
          <a:endParaRPr lang="en-US"/>
        </a:p>
      </dgm:t>
    </dgm:pt>
    <dgm:pt modelId="{403239F8-2B78-469C-9CFC-2AADD321C82C}">
      <dgm:prSet/>
      <dgm:spPr/>
      <dgm:t>
        <a:bodyPr/>
        <a:lstStyle/>
        <a:p>
          <a:r>
            <a:rPr lang="en-US" b="1"/>
            <a:t>Comparison and Visualization</a:t>
          </a:r>
          <a:r>
            <a:rPr lang="en-US"/>
            <a:t>: The performance of each model is compared based on their RMSE, and the results are visualized using a bar plot to determine the most effective model for the prediction task.</a:t>
          </a:r>
        </a:p>
      </dgm:t>
    </dgm:pt>
    <dgm:pt modelId="{23F3155A-0B29-4987-B9D5-BA8C719E011C}" type="parTrans" cxnId="{C25449C6-0DA9-4F35-A2CE-FFB3487C5CBB}">
      <dgm:prSet/>
      <dgm:spPr/>
      <dgm:t>
        <a:bodyPr/>
        <a:lstStyle/>
        <a:p>
          <a:endParaRPr lang="en-US"/>
        </a:p>
      </dgm:t>
    </dgm:pt>
    <dgm:pt modelId="{8D5F4897-E5E1-4BCB-A67C-01333A6DC352}" type="sibTrans" cxnId="{C25449C6-0DA9-4F35-A2CE-FFB3487C5CBB}">
      <dgm:prSet/>
      <dgm:spPr/>
      <dgm:t>
        <a:bodyPr/>
        <a:lstStyle/>
        <a:p>
          <a:endParaRPr lang="en-US"/>
        </a:p>
      </dgm:t>
    </dgm:pt>
    <dgm:pt modelId="{F1B49A9B-9CE8-4DF2-8240-40922414C5BB}" type="pres">
      <dgm:prSet presAssocID="{8F350364-4BAE-4198-9FD4-157D4F99C370}" presName="root" presStyleCnt="0">
        <dgm:presLayoutVars>
          <dgm:dir/>
          <dgm:resizeHandles val="exact"/>
        </dgm:presLayoutVars>
      </dgm:prSet>
      <dgm:spPr/>
    </dgm:pt>
    <dgm:pt modelId="{A320E752-541C-4DFD-9557-4F3100C9F5F2}" type="pres">
      <dgm:prSet presAssocID="{E4BD3A53-2763-46C6-A529-7F18BA83B4C0}" presName="compNode" presStyleCnt="0"/>
      <dgm:spPr/>
    </dgm:pt>
    <dgm:pt modelId="{D66FC600-90C0-452E-9607-F1E039ACF88E}" type="pres">
      <dgm:prSet presAssocID="{E4BD3A53-2763-46C6-A529-7F18BA83B4C0}" presName="bgRect" presStyleLbl="bgShp" presStyleIdx="0" presStyleCnt="3"/>
      <dgm:spPr/>
    </dgm:pt>
    <dgm:pt modelId="{113748F0-1A54-4B2A-B8F6-51B23FCB4964}" type="pres">
      <dgm:prSet presAssocID="{E4BD3A53-2763-46C6-A529-7F18BA83B4C0}"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tatistics"/>
        </a:ext>
      </dgm:extLst>
    </dgm:pt>
    <dgm:pt modelId="{4AE224AF-B259-42A6-A508-172ED86E6604}" type="pres">
      <dgm:prSet presAssocID="{E4BD3A53-2763-46C6-A529-7F18BA83B4C0}" presName="spaceRect" presStyleCnt="0"/>
      <dgm:spPr/>
    </dgm:pt>
    <dgm:pt modelId="{97B59FDA-20B2-4D1D-AE06-B110BAC15EB1}" type="pres">
      <dgm:prSet presAssocID="{E4BD3A53-2763-46C6-A529-7F18BA83B4C0}" presName="parTx" presStyleLbl="revTx" presStyleIdx="0" presStyleCnt="3">
        <dgm:presLayoutVars>
          <dgm:chMax val="0"/>
          <dgm:chPref val="0"/>
        </dgm:presLayoutVars>
      </dgm:prSet>
      <dgm:spPr/>
    </dgm:pt>
    <dgm:pt modelId="{CCCCA7C0-C848-415E-BAC9-5FCCE808AF80}" type="pres">
      <dgm:prSet presAssocID="{9FE77F11-E386-4A29-9A65-42799B361306}" presName="sibTrans" presStyleCnt="0"/>
      <dgm:spPr/>
    </dgm:pt>
    <dgm:pt modelId="{343DCB88-68BB-40B4-9DEF-26C18FAE806A}" type="pres">
      <dgm:prSet presAssocID="{50A40472-49A9-48BE-BD87-59B8BF390C5F}" presName="compNode" presStyleCnt="0"/>
      <dgm:spPr/>
    </dgm:pt>
    <dgm:pt modelId="{AE28E750-A501-446C-BD69-FEE7630CDC10}" type="pres">
      <dgm:prSet presAssocID="{50A40472-49A9-48BE-BD87-59B8BF390C5F}" presName="bgRect" presStyleLbl="bgShp" presStyleIdx="1" presStyleCnt="3"/>
      <dgm:spPr/>
    </dgm:pt>
    <dgm:pt modelId="{A2797D66-3C81-4CD4-8EFF-DFB7EA71DF08}" type="pres">
      <dgm:prSet presAssocID="{50A40472-49A9-48BE-BD87-59B8BF390C5F}"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Venn Diagram"/>
        </a:ext>
      </dgm:extLst>
    </dgm:pt>
    <dgm:pt modelId="{ABB9B0EC-347C-4CA8-9493-276D83A0EE6D}" type="pres">
      <dgm:prSet presAssocID="{50A40472-49A9-48BE-BD87-59B8BF390C5F}" presName="spaceRect" presStyleCnt="0"/>
      <dgm:spPr/>
    </dgm:pt>
    <dgm:pt modelId="{AA721C67-F515-4E2E-B778-A4CB64FFC774}" type="pres">
      <dgm:prSet presAssocID="{50A40472-49A9-48BE-BD87-59B8BF390C5F}" presName="parTx" presStyleLbl="revTx" presStyleIdx="1" presStyleCnt="3">
        <dgm:presLayoutVars>
          <dgm:chMax val="0"/>
          <dgm:chPref val="0"/>
        </dgm:presLayoutVars>
      </dgm:prSet>
      <dgm:spPr/>
    </dgm:pt>
    <dgm:pt modelId="{818A7777-3C41-4D7B-BEDE-8D2D66D36F59}" type="pres">
      <dgm:prSet presAssocID="{3CDD3297-9B39-4FDB-A264-23DBCE4637CD}" presName="sibTrans" presStyleCnt="0"/>
      <dgm:spPr/>
    </dgm:pt>
    <dgm:pt modelId="{838EA9EC-A3FD-4A3B-AFF6-41F6FE0861BC}" type="pres">
      <dgm:prSet presAssocID="{403239F8-2B78-469C-9CFC-2AADD321C82C}" presName="compNode" presStyleCnt="0"/>
      <dgm:spPr/>
    </dgm:pt>
    <dgm:pt modelId="{7174E266-E4AC-4808-B09D-D01C92DFA4DB}" type="pres">
      <dgm:prSet presAssocID="{403239F8-2B78-469C-9CFC-2AADD321C82C}" presName="bgRect" presStyleLbl="bgShp" presStyleIdx="2" presStyleCnt="3"/>
      <dgm:spPr/>
    </dgm:pt>
    <dgm:pt modelId="{013DEB43-F4E7-4F5A-B390-98F5918A5ABB}" type="pres">
      <dgm:prSet presAssocID="{403239F8-2B78-469C-9CFC-2AADD321C82C}"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resentation with Pie Chart"/>
        </a:ext>
      </dgm:extLst>
    </dgm:pt>
    <dgm:pt modelId="{FCFC6F35-4803-45FC-B4D1-7C838C492E8E}" type="pres">
      <dgm:prSet presAssocID="{403239F8-2B78-469C-9CFC-2AADD321C82C}" presName="spaceRect" presStyleCnt="0"/>
      <dgm:spPr/>
    </dgm:pt>
    <dgm:pt modelId="{2A2AEFD8-9284-4BBC-8087-A2FE3DCE606A}" type="pres">
      <dgm:prSet presAssocID="{403239F8-2B78-469C-9CFC-2AADD321C82C}" presName="parTx" presStyleLbl="revTx" presStyleIdx="2" presStyleCnt="3">
        <dgm:presLayoutVars>
          <dgm:chMax val="0"/>
          <dgm:chPref val="0"/>
        </dgm:presLayoutVars>
      </dgm:prSet>
      <dgm:spPr/>
    </dgm:pt>
  </dgm:ptLst>
  <dgm:cxnLst>
    <dgm:cxn modelId="{67634A36-D61C-4BF7-82D6-3579B8C5CD5F}" srcId="{8F350364-4BAE-4198-9FD4-157D4F99C370}" destId="{50A40472-49A9-48BE-BD87-59B8BF390C5F}" srcOrd="1" destOrd="0" parTransId="{89A5F56B-A924-44F8-B9A5-C7233D012B7E}" sibTransId="{3CDD3297-9B39-4FDB-A264-23DBCE4637CD}"/>
    <dgm:cxn modelId="{4F6EAA53-200F-4AE6-90B6-DCCC0BE817C8}" type="presOf" srcId="{50A40472-49A9-48BE-BD87-59B8BF390C5F}" destId="{AA721C67-F515-4E2E-B778-A4CB64FFC774}" srcOrd="0" destOrd="0" presId="urn:microsoft.com/office/officeart/2018/2/layout/IconVerticalSolidList"/>
    <dgm:cxn modelId="{B249A687-D181-48B8-8665-F4DDD2AE438A}" type="presOf" srcId="{E4BD3A53-2763-46C6-A529-7F18BA83B4C0}" destId="{97B59FDA-20B2-4D1D-AE06-B110BAC15EB1}" srcOrd="0" destOrd="0" presId="urn:microsoft.com/office/officeart/2018/2/layout/IconVerticalSolidList"/>
    <dgm:cxn modelId="{7EA30190-9710-441F-9FDD-BC0A2DA3EB43}" type="presOf" srcId="{403239F8-2B78-469C-9CFC-2AADD321C82C}" destId="{2A2AEFD8-9284-4BBC-8087-A2FE3DCE606A}" srcOrd="0" destOrd="0" presId="urn:microsoft.com/office/officeart/2018/2/layout/IconVerticalSolidList"/>
    <dgm:cxn modelId="{C25449C6-0DA9-4F35-A2CE-FFB3487C5CBB}" srcId="{8F350364-4BAE-4198-9FD4-157D4F99C370}" destId="{403239F8-2B78-469C-9CFC-2AADD321C82C}" srcOrd="2" destOrd="0" parTransId="{23F3155A-0B29-4987-B9D5-BA8C719E011C}" sibTransId="{8D5F4897-E5E1-4BCB-A67C-01333A6DC352}"/>
    <dgm:cxn modelId="{564F1ED1-6109-4035-8F63-39319E08BD7F}" srcId="{8F350364-4BAE-4198-9FD4-157D4F99C370}" destId="{E4BD3A53-2763-46C6-A529-7F18BA83B4C0}" srcOrd="0" destOrd="0" parTransId="{D7EDBBFB-8AF4-4070-B9AF-1382BBDE9875}" sibTransId="{9FE77F11-E386-4A29-9A65-42799B361306}"/>
    <dgm:cxn modelId="{7CA3F4DB-EB2C-40A4-86BF-BA5FB66E7463}" type="presOf" srcId="{8F350364-4BAE-4198-9FD4-157D4F99C370}" destId="{F1B49A9B-9CE8-4DF2-8240-40922414C5BB}" srcOrd="0" destOrd="0" presId="urn:microsoft.com/office/officeart/2018/2/layout/IconVerticalSolidList"/>
    <dgm:cxn modelId="{764CFFA4-9B7D-47B6-ABCB-79BCEB50C0FF}" type="presParOf" srcId="{F1B49A9B-9CE8-4DF2-8240-40922414C5BB}" destId="{A320E752-541C-4DFD-9557-4F3100C9F5F2}" srcOrd="0" destOrd="0" presId="urn:microsoft.com/office/officeart/2018/2/layout/IconVerticalSolidList"/>
    <dgm:cxn modelId="{F1BAF68A-5653-4FBE-955B-451451FE00B7}" type="presParOf" srcId="{A320E752-541C-4DFD-9557-4F3100C9F5F2}" destId="{D66FC600-90C0-452E-9607-F1E039ACF88E}" srcOrd="0" destOrd="0" presId="urn:microsoft.com/office/officeart/2018/2/layout/IconVerticalSolidList"/>
    <dgm:cxn modelId="{39451EAC-C156-4A1F-B7F0-931888A42D3D}" type="presParOf" srcId="{A320E752-541C-4DFD-9557-4F3100C9F5F2}" destId="{113748F0-1A54-4B2A-B8F6-51B23FCB4964}" srcOrd="1" destOrd="0" presId="urn:microsoft.com/office/officeart/2018/2/layout/IconVerticalSolidList"/>
    <dgm:cxn modelId="{0D3BBEE0-D783-4F3B-BCF5-F7F4A890C09C}" type="presParOf" srcId="{A320E752-541C-4DFD-9557-4F3100C9F5F2}" destId="{4AE224AF-B259-42A6-A508-172ED86E6604}" srcOrd="2" destOrd="0" presId="urn:microsoft.com/office/officeart/2018/2/layout/IconVerticalSolidList"/>
    <dgm:cxn modelId="{87DD0876-8C96-4BF2-BDB3-9DEDFCCA85AC}" type="presParOf" srcId="{A320E752-541C-4DFD-9557-4F3100C9F5F2}" destId="{97B59FDA-20B2-4D1D-AE06-B110BAC15EB1}" srcOrd="3" destOrd="0" presId="urn:microsoft.com/office/officeart/2018/2/layout/IconVerticalSolidList"/>
    <dgm:cxn modelId="{5355CC85-2BA9-4569-A778-4D167C4F8BE6}" type="presParOf" srcId="{F1B49A9B-9CE8-4DF2-8240-40922414C5BB}" destId="{CCCCA7C0-C848-415E-BAC9-5FCCE808AF80}" srcOrd="1" destOrd="0" presId="urn:microsoft.com/office/officeart/2018/2/layout/IconVerticalSolidList"/>
    <dgm:cxn modelId="{15827947-65FF-4BE1-B230-39B9547A9EBD}" type="presParOf" srcId="{F1B49A9B-9CE8-4DF2-8240-40922414C5BB}" destId="{343DCB88-68BB-40B4-9DEF-26C18FAE806A}" srcOrd="2" destOrd="0" presId="urn:microsoft.com/office/officeart/2018/2/layout/IconVerticalSolidList"/>
    <dgm:cxn modelId="{4584F2FE-89EC-4F10-B9C6-51CC9AAB6FE9}" type="presParOf" srcId="{343DCB88-68BB-40B4-9DEF-26C18FAE806A}" destId="{AE28E750-A501-446C-BD69-FEE7630CDC10}" srcOrd="0" destOrd="0" presId="urn:microsoft.com/office/officeart/2018/2/layout/IconVerticalSolidList"/>
    <dgm:cxn modelId="{A2B93524-4F4B-49D9-AC62-5B7F94E87F05}" type="presParOf" srcId="{343DCB88-68BB-40B4-9DEF-26C18FAE806A}" destId="{A2797D66-3C81-4CD4-8EFF-DFB7EA71DF08}" srcOrd="1" destOrd="0" presId="urn:microsoft.com/office/officeart/2018/2/layout/IconVerticalSolidList"/>
    <dgm:cxn modelId="{E72485B8-6E1B-4457-A2AA-5A321545FF14}" type="presParOf" srcId="{343DCB88-68BB-40B4-9DEF-26C18FAE806A}" destId="{ABB9B0EC-347C-4CA8-9493-276D83A0EE6D}" srcOrd="2" destOrd="0" presId="urn:microsoft.com/office/officeart/2018/2/layout/IconVerticalSolidList"/>
    <dgm:cxn modelId="{A7ED5246-0D9B-4A31-BE7F-9525B9145414}" type="presParOf" srcId="{343DCB88-68BB-40B4-9DEF-26C18FAE806A}" destId="{AA721C67-F515-4E2E-B778-A4CB64FFC774}" srcOrd="3" destOrd="0" presId="urn:microsoft.com/office/officeart/2018/2/layout/IconVerticalSolidList"/>
    <dgm:cxn modelId="{A6B9B7FD-11FE-4773-911C-7C4ECFCA38E5}" type="presParOf" srcId="{F1B49A9B-9CE8-4DF2-8240-40922414C5BB}" destId="{818A7777-3C41-4D7B-BEDE-8D2D66D36F59}" srcOrd="3" destOrd="0" presId="urn:microsoft.com/office/officeart/2018/2/layout/IconVerticalSolidList"/>
    <dgm:cxn modelId="{032F6333-1F0D-4558-ACB4-FDD6383F49E5}" type="presParOf" srcId="{F1B49A9B-9CE8-4DF2-8240-40922414C5BB}" destId="{838EA9EC-A3FD-4A3B-AFF6-41F6FE0861BC}" srcOrd="4" destOrd="0" presId="urn:microsoft.com/office/officeart/2018/2/layout/IconVerticalSolidList"/>
    <dgm:cxn modelId="{B185B4B5-E47F-4359-B65E-80BF36A739CF}" type="presParOf" srcId="{838EA9EC-A3FD-4A3B-AFF6-41F6FE0861BC}" destId="{7174E266-E4AC-4808-B09D-D01C92DFA4DB}" srcOrd="0" destOrd="0" presId="urn:microsoft.com/office/officeart/2018/2/layout/IconVerticalSolidList"/>
    <dgm:cxn modelId="{076D8B34-2FAC-4C33-88AC-7678A7AACABD}" type="presParOf" srcId="{838EA9EC-A3FD-4A3B-AFF6-41F6FE0861BC}" destId="{013DEB43-F4E7-4F5A-B390-98F5918A5ABB}" srcOrd="1" destOrd="0" presId="urn:microsoft.com/office/officeart/2018/2/layout/IconVerticalSolidList"/>
    <dgm:cxn modelId="{3925EBC4-A45C-4C76-AF04-4553978191EF}" type="presParOf" srcId="{838EA9EC-A3FD-4A3B-AFF6-41F6FE0861BC}" destId="{FCFC6F35-4803-45FC-B4D1-7C838C492E8E}" srcOrd="2" destOrd="0" presId="urn:microsoft.com/office/officeart/2018/2/layout/IconVerticalSolidList"/>
    <dgm:cxn modelId="{DF6874E5-0910-4CAD-BB2B-A5D990028E36}" type="presParOf" srcId="{838EA9EC-A3FD-4A3B-AFF6-41F6FE0861BC}" destId="{2A2AEFD8-9284-4BBC-8087-A2FE3DCE606A}"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A646070-7577-44A5-A834-0B780A292422}" type="doc">
      <dgm:prSet loTypeId="urn:microsoft.com/office/officeart/2016/7/layout/HorizontalActionList" loCatId="List" qsTypeId="urn:microsoft.com/office/officeart/2005/8/quickstyle/simple4" qsCatId="simple" csTypeId="urn:microsoft.com/office/officeart/2005/8/colors/colorful1" csCatId="colorful" phldr="1"/>
      <dgm:spPr/>
      <dgm:t>
        <a:bodyPr/>
        <a:lstStyle/>
        <a:p>
          <a:endParaRPr lang="en-US"/>
        </a:p>
      </dgm:t>
    </dgm:pt>
    <dgm:pt modelId="{8A0D8A09-C54E-46C6-A7F7-BCC9C0484EC2}">
      <dgm:prSet/>
      <dgm:spPr/>
      <dgm:t>
        <a:bodyPr/>
        <a:lstStyle/>
        <a:p>
          <a:r>
            <a:rPr lang="en-US" b="1"/>
            <a:t>1. Historical home price in GTA from 2001 to 2021</a:t>
          </a:r>
          <a:endParaRPr lang="en-US"/>
        </a:p>
      </dgm:t>
    </dgm:pt>
    <dgm:pt modelId="{35DF87B0-BF64-4278-A6C2-BAC14F0E7A3F}" type="parTrans" cxnId="{FE01F02D-B11E-4450-A21B-ED8F206FFBEF}">
      <dgm:prSet/>
      <dgm:spPr/>
      <dgm:t>
        <a:bodyPr/>
        <a:lstStyle/>
        <a:p>
          <a:endParaRPr lang="en-US"/>
        </a:p>
      </dgm:t>
    </dgm:pt>
    <dgm:pt modelId="{2A7C2C6E-E10C-4F7B-8AE9-5BD4B564E9A0}" type="sibTrans" cxnId="{FE01F02D-B11E-4450-A21B-ED8F206FFBEF}">
      <dgm:prSet/>
      <dgm:spPr/>
      <dgm:t>
        <a:bodyPr/>
        <a:lstStyle/>
        <a:p>
          <a:endParaRPr lang="en-US"/>
        </a:p>
      </dgm:t>
    </dgm:pt>
    <dgm:pt modelId="{007FF8DF-F796-4F40-996A-8035A38BF67D}">
      <dgm:prSet custT="1"/>
      <dgm:spPr/>
      <dgm:t>
        <a:bodyPr/>
        <a:lstStyle/>
        <a:p>
          <a:r>
            <a:rPr lang="en-US" sz="1400" dirty="0"/>
            <a:t>Sourced from Toronto Regional Real Estate Board</a:t>
          </a:r>
        </a:p>
      </dgm:t>
    </dgm:pt>
    <dgm:pt modelId="{3468BFD2-2EE3-4472-ACC4-4F990EC241C2}" type="parTrans" cxnId="{8E1FB401-BAF1-4793-B190-43B4FE28AB14}">
      <dgm:prSet/>
      <dgm:spPr/>
      <dgm:t>
        <a:bodyPr/>
        <a:lstStyle/>
        <a:p>
          <a:endParaRPr lang="en-US"/>
        </a:p>
      </dgm:t>
    </dgm:pt>
    <dgm:pt modelId="{27526392-B88F-4586-8A31-8D64AA71BD2D}" type="sibTrans" cxnId="{8E1FB401-BAF1-4793-B190-43B4FE28AB14}">
      <dgm:prSet/>
      <dgm:spPr/>
      <dgm:t>
        <a:bodyPr/>
        <a:lstStyle/>
        <a:p>
          <a:endParaRPr lang="en-US"/>
        </a:p>
      </dgm:t>
    </dgm:pt>
    <dgm:pt modelId="{810E0B06-E471-47A9-8F4D-1518163843D9}">
      <dgm:prSet custT="1"/>
      <dgm:spPr/>
      <dgm:t>
        <a:bodyPr/>
        <a:lstStyle/>
        <a:p>
          <a:r>
            <a:rPr lang="en-US" sz="1400" dirty="0"/>
            <a:t>112,860 rows x 15 columns</a:t>
          </a:r>
        </a:p>
      </dgm:t>
    </dgm:pt>
    <dgm:pt modelId="{9F10D81B-A81C-4E73-95E9-BC0A72587298}" type="parTrans" cxnId="{05AAA0B0-7D25-4D8D-B456-F63744ED9548}">
      <dgm:prSet/>
      <dgm:spPr/>
      <dgm:t>
        <a:bodyPr/>
        <a:lstStyle/>
        <a:p>
          <a:endParaRPr lang="en-US"/>
        </a:p>
      </dgm:t>
    </dgm:pt>
    <dgm:pt modelId="{53AB735F-CEE8-4CF0-800B-ED662F605988}" type="sibTrans" cxnId="{05AAA0B0-7D25-4D8D-B456-F63744ED9548}">
      <dgm:prSet/>
      <dgm:spPr/>
      <dgm:t>
        <a:bodyPr/>
        <a:lstStyle/>
        <a:p>
          <a:endParaRPr lang="en-US"/>
        </a:p>
      </dgm:t>
    </dgm:pt>
    <dgm:pt modelId="{C7D03788-9A45-4392-B38E-551B3DD7058F}">
      <dgm:prSet/>
      <dgm:spPr/>
      <dgm:t>
        <a:bodyPr/>
        <a:lstStyle/>
        <a:p>
          <a:r>
            <a:rPr lang="en-US" b="1"/>
            <a:t>Features:</a:t>
          </a:r>
          <a:endParaRPr lang="en-US"/>
        </a:p>
      </dgm:t>
    </dgm:pt>
    <dgm:pt modelId="{C4C7A5F5-26CE-442D-9D9F-82D29C753304}" type="parTrans" cxnId="{D8848018-5293-4D64-88C3-97FAF8D330ED}">
      <dgm:prSet/>
      <dgm:spPr/>
      <dgm:t>
        <a:bodyPr/>
        <a:lstStyle/>
        <a:p>
          <a:endParaRPr lang="en-US"/>
        </a:p>
      </dgm:t>
    </dgm:pt>
    <dgm:pt modelId="{EE515FAB-14ED-4D78-AC23-B5676B4DB7D5}" type="sibTrans" cxnId="{D8848018-5293-4D64-88C3-97FAF8D330ED}">
      <dgm:prSet/>
      <dgm:spPr/>
      <dgm:t>
        <a:bodyPr/>
        <a:lstStyle/>
        <a:p>
          <a:endParaRPr lang="en-US"/>
        </a:p>
      </dgm:t>
    </dgm:pt>
    <dgm:pt modelId="{46CA7FB1-D3F1-4F29-96B8-AF64B3C7EE2F}">
      <dgm:prSet custT="1"/>
      <dgm:spPr/>
      <dgm:t>
        <a:bodyPr/>
        <a:lstStyle/>
        <a:p>
          <a:r>
            <a:rPr lang="en-US" sz="1400" dirty="0"/>
            <a:t>Year	</a:t>
          </a:r>
        </a:p>
      </dgm:t>
    </dgm:pt>
    <dgm:pt modelId="{5024D1EF-E13F-4172-B737-C2ABB2A403E4}" type="parTrans" cxnId="{2D318C30-F406-48DA-9272-59B427B8C366}">
      <dgm:prSet/>
      <dgm:spPr/>
      <dgm:t>
        <a:bodyPr/>
        <a:lstStyle/>
        <a:p>
          <a:endParaRPr lang="en-US"/>
        </a:p>
      </dgm:t>
    </dgm:pt>
    <dgm:pt modelId="{1B51A45D-69F4-451C-8D28-F81235841DBE}" type="sibTrans" cxnId="{2D318C30-F406-48DA-9272-59B427B8C366}">
      <dgm:prSet/>
      <dgm:spPr/>
      <dgm:t>
        <a:bodyPr/>
        <a:lstStyle/>
        <a:p>
          <a:endParaRPr lang="en-US"/>
        </a:p>
      </dgm:t>
    </dgm:pt>
    <dgm:pt modelId="{2C961DEA-E7AE-48A9-8A1A-AAF4637CA9B0}">
      <dgm:prSet custT="1"/>
      <dgm:spPr/>
      <dgm:t>
        <a:bodyPr/>
        <a:lstStyle/>
        <a:p>
          <a:r>
            <a:rPr lang="en-US" sz="1400" dirty="0"/>
            <a:t>Municipality</a:t>
          </a:r>
        </a:p>
      </dgm:t>
    </dgm:pt>
    <dgm:pt modelId="{5597EE62-C556-4F12-ADC8-CC10056AB91E}" type="parTrans" cxnId="{709B28DA-E386-4DC9-BC41-15D67BF10B7E}">
      <dgm:prSet/>
      <dgm:spPr/>
      <dgm:t>
        <a:bodyPr/>
        <a:lstStyle/>
        <a:p>
          <a:endParaRPr lang="en-US"/>
        </a:p>
      </dgm:t>
    </dgm:pt>
    <dgm:pt modelId="{1EE68339-D76F-4E63-8B75-A100F1107AA1}" type="sibTrans" cxnId="{709B28DA-E386-4DC9-BC41-15D67BF10B7E}">
      <dgm:prSet/>
      <dgm:spPr/>
      <dgm:t>
        <a:bodyPr/>
        <a:lstStyle/>
        <a:p>
          <a:endParaRPr lang="en-US"/>
        </a:p>
      </dgm:t>
    </dgm:pt>
    <dgm:pt modelId="{FE853E77-ED43-4D58-8843-A2A03D25725A}">
      <dgm:prSet custT="1"/>
      <dgm:spPr/>
      <dgm:t>
        <a:bodyPr/>
        <a:lstStyle/>
        <a:p>
          <a:r>
            <a:rPr lang="en-US" sz="1400" dirty="0"/>
            <a:t>Sales</a:t>
          </a:r>
        </a:p>
      </dgm:t>
    </dgm:pt>
    <dgm:pt modelId="{126C8204-7ED5-4F69-BBD6-8EB77C96DFFA}" type="parTrans" cxnId="{1BEB0BA6-CD1C-4FCC-866B-34962AE89F3F}">
      <dgm:prSet/>
      <dgm:spPr/>
      <dgm:t>
        <a:bodyPr/>
        <a:lstStyle/>
        <a:p>
          <a:endParaRPr lang="en-US"/>
        </a:p>
      </dgm:t>
    </dgm:pt>
    <dgm:pt modelId="{06C1A62A-441C-4B92-94E6-3DAA4D967071}" type="sibTrans" cxnId="{1BEB0BA6-CD1C-4FCC-866B-34962AE89F3F}">
      <dgm:prSet/>
      <dgm:spPr/>
      <dgm:t>
        <a:bodyPr/>
        <a:lstStyle/>
        <a:p>
          <a:endParaRPr lang="en-US"/>
        </a:p>
      </dgm:t>
    </dgm:pt>
    <dgm:pt modelId="{98A0E4D4-96FC-4B67-B8E9-6C5821DBA5DD}">
      <dgm:prSet custT="1"/>
      <dgm:spPr/>
      <dgm:t>
        <a:bodyPr/>
        <a:lstStyle/>
        <a:p>
          <a:r>
            <a:rPr lang="en-US" sz="1400" dirty="0"/>
            <a:t>Dollar Volume</a:t>
          </a:r>
        </a:p>
      </dgm:t>
    </dgm:pt>
    <dgm:pt modelId="{390A593F-C70F-4F31-8F5E-FDEC494B5392}" type="parTrans" cxnId="{277636F1-748C-4729-8513-EA158D17F226}">
      <dgm:prSet/>
      <dgm:spPr/>
      <dgm:t>
        <a:bodyPr/>
        <a:lstStyle/>
        <a:p>
          <a:endParaRPr lang="en-US"/>
        </a:p>
      </dgm:t>
    </dgm:pt>
    <dgm:pt modelId="{C8F3CB92-C15C-4813-8F21-7316453647E0}" type="sibTrans" cxnId="{277636F1-748C-4729-8513-EA158D17F226}">
      <dgm:prSet/>
      <dgm:spPr/>
      <dgm:t>
        <a:bodyPr/>
        <a:lstStyle/>
        <a:p>
          <a:endParaRPr lang="en-US"/>
        </a:p>
      </dgm:t>
    </dgm:pt>
    <dgm:pt modelId="{2E8ABF83-815C-4EAF-B4EB-3684D43472AB}">
      <dgm:prSet custT="1"/>
      <dgm:spPr/>
      <dgm:t>
        <a:bodyPr/>
        <a:lstStyle/>
        <a:p>
          <a:r>
            <a:rPr lang="en-US" sz="1400" dirty="0"/>
            <a:t>Average Price</a:t>
          </a:r>
        </a:p>
      </dgm:t>
    </dgm:pt>
    <dgm:pt modelId="{E5E23DB3-69C0-4610-8E03-A95887CB5C65}" type="parTrans" cxnId="{FBAA68E9-B468-4EA5-8D34-C15ABD64F513}">
      <dgm:prSet/>
      <dgm:spPr/>
      <dgm:t>
        <a:bodyPr/>
        <a:lstStyle/>
        <a:p>
          <a:endParaRPr lang="en-US"/>
        </a:p>
      </dgm:t>
    </dgm:pt>
    <dgm:pt modelId="{D9B48F13-F1C1-4066-9ACC-4D7F83C64D68}" type="sibTrans" cxnId="{FBAA68E9-B468-4EA5-8D34-C15ABD64F513}">
      <dgm:prSet/>
      <dgm:spPr/>
      <dgm:t>
        <a:bodyPr/>
        <a:lstStyle/>
        <a:p>
          <a:endParaRPr lang="en-US"/>
        </a:p>
      </dgm:t>
    </dgm:pt>
    <dgm:pt modelId="{45B72804-6619-4FBA-8A6A-71156691249A}">
      <dgm:prSet custT="1"/>
      <dgm:spPr/>
      <dgm:t>
        <a:bodyPr/>
        <a:lstStyle/>
        <a:p>
          <a:r>
            <a:rPr lang="en-US" sz="1400" dirty="0"/>
            <a:t>New Listings</a:t>
          </a:r>
        </a:p>
      </dgm:t>
    </dgm:pt>
    <dgm:pt modelId="{6B35B960-2DA6-4F06-AB67-3B6F865F6145}" type="parTrans" cxnId="{2B1313CB-6282-463D-AF0F-DAF166B281FC}">
      <dgm:prSet/>
      <dgm:spPr/>
      <dgm:t>
        <a:bodyPr/>
        <a:lstStyle/>
        <a:p>
          <a:endParaRPr lang="en-US"/>
        </a:p>
      </dgm:t>
    </dgm:pt>
    <dgm:pt modelId="{FA310669-84AE-4540-A266-8C6A39C311C5}" type="sibTrans" cxnId="{2B1313CB-6282-463D-AF0F-DAF166B281FC}">
      <dgm:prSet/>
      <dgm:spPr/>
      <dgm:t>
        <a:bodyPr/>
        <a:lstStyle/>
        <a:p>
          <a:endParaRPr lang="en-US"/>
        </a:p>
      </dgm:t>
    </dgm:pt>
    <dgm:pt modelId="{FA42B2AF-0661-4348-A7B0-585EABFC348D}">
      <dgm:prSet custT="1"/>
      <dgm:spPr/>
      <dgm:t>
        <a:bodyPr/>
        <a:lstStyle/>
        <a:p>
          <a:r>
            <a:rPr lang="en-US" sz="1400" dirty="0"/>
            <a:t>Average DOM</a:t>
          </a:r>
        </a:p>
      </dgm:t>
    </dgm:pt>
    <dgm:pt modelId="{96694E82-90EF-43AD-9E71-0DABCB1C41FC}" type="parTrans" cxnId="{40050EDE-F2E5-4355-97A8-FD72DDB4FC68}">
      <dgm:prSet/>
      <dgm:spPr/>
      <dgm:t>
        <a:bodyPr/>
        <a:lstStyle/>
        <a:p>
          <a:endParaRPr lang="en-US"/>
        </a:p>
      </dgm:t>
    </dgm:pt>
    <dgm:pt modelId="{6A850463-0144-4470-90B6-8BB786299860}" type="sibTrans" cxnId="{40050EDE-F2E5-4355-97A8-FD72DDB4FC68}">
      <dgm:prSet/>
      <dgm:spPr/>
      <dgm:t>
        <a:bodyPr/>
        <a:lstStyle/>
        <a:p>
          <a:endParaRPr lang="en-US"/>
        </a:p>
      </dgm:t>
    </dgm:pt>
    <dgm:pt modelId="{9FD61407-4E16-46B2-8AD0-39FC0CF62C1C}">
      <dgm:prSet custT="1"/>
      <dgm:spPr/>
      <dgm:t>
        <a:bodyPr/>
        <a:lstStyle/>
        <a:p>
          <a:r>
            <a:rPr lang="en-US" sz="1400" dirty="0"/>
            <a:t>Building Type</a:t>
          </a:r>
        </a:p>
      </dgm:t>
    </dgm:pt>
    <dgm:pt modelId="{0A62B1B4-5B36-4FF8-B0C5-AE12911086EC}" type="parTrans" cxnId="{9DA793F1-4158-44E9-B9C6-EE031608A40E}">
      <dgm:prSet/>
      <dgm:spPr/>
      <dgm:t>
        <a:bodyPr/>
        <a:lstStyle/>
        <a:p>
          <a:endParaRPr lang="en-US"/>
        </a:p>
      </dgm:t>
    </dgm:pt>
    <dgm:pt modelId="{35D93904-C6B6-4568-A3C3-B0C14C650502}" type="sibTrans" cxnId="{9DA793F1-4158-44E9-B9C6-EE031608A40E}">
      <dgm:prSet/>
      <dgm:spPr/>
      <dgm:t>
        <a:bodyPr/>
        <a:lstStyle/>
        <a:p>
          <a:endParaRPr lang="en-US"/>
        </a:p>
      </dgm:t>
    </dgm:pt>
    <dgm:pt modelId="{706D03D9-1D33-4ADA-A6B2-5F833994975C}">
      <dgm:prSet custT="1"/>
      <dgm:spPr/>
      <dgm:t>
        <a:bodyPr/>
        <a:lstStyle/>
        <a:p>
          <a:r>
            <a:rPr lang="en-US" sz="1400" dirty="0"/>
            <a:t>Recession Indicator</a:t>
          </a:r>
        </a:p>
      </dgm:t>
    </dgm:pt>
    <dgm:pt modelId="{5012BB70-BCCD-46A2-BC27-9190EDB0FA62}" type="parTrans" cxnId="{A9785E6C-9891-4729-96F8-3E55F6573EE8}">
      <dgm:prSet/>
      <dgm:spPr/>
      <dgm:t>
        <a:bodyPr/>
        <a:lstStyle/>
        <a:p>
          <a:endParaRPr lang="en-US"/>
        </a:p>
      </dgm:t>
    </dgm:pt>
    <dgm:pt modelId="{BC493576-ED31-4965-B423-125AC942804D}" type="sibTrans" cxnId="{A9785E6C-9891-4729-96F8-3E55F6573EE8}">
      <dgm:prSet/>
      <dgm:spPr/>
      <dgm:t>
        <a:bodyPr/>
        <a:lstStyle/>
        <a:p>
          <a:endParaRPr lang="en-US"/>
        </a:p>
      </dgm:t>
    </dgm:pt>
    <dgm:pt modelId="{F1DDE1F3-AD96-4E37-B119-C12F9CEE48E8}">
      <dgm:prSet custT="1"/>
      <dgm:spPr/>
      <dgm:t>
        <a:bodyPr/>
        <a:lstStyle/>
        <a:p>
          <a:r>
            <a:rPr lang="en-US" sz="1400" dirty="0"/>
            <a:t>5 Year Interest Rate</a:t>
          </a:r>
        </a:p>
      </dgm:t>
    </dgm:pt>
    <dgm:pt modelId="{6A1AEB14-D059-4B47-9D4E-10EAA1694995}" type="parTrans" cxnId="{773E60D2-348C-4E91-92D4-7016A9E68921}">
      <dgm:prSet/>
      <dgm:spPr/>
      <dgm:t>
        <a:bodyPr/>
        <a:lstStyle/>
        <a:p>
          <a:endParaRPr lang="en-US"/>
        </a:p>
      </dgm:t>
    </dgm:pt>
    <dgm:pt modelId="{956AF91C-5B64-434F-87A1-DEE46E7B0899}" type="sibTrans" cxnId="{773E60D2-348C-4E91-92D4-7016A9E68921}">
      <dgm:prSet/>
      <dgm:spPr/>
      <dgm:t>
        <a:bodyPr/>
        <a:lstStyle/>
        <a:p>
          <a:endParaRPr lang="en-US"/>
        </a:p>
      </dgm:t>
    </dgm:pt>
    <dgm:pt modelId="{ADFD7799-8F3C-47F3-A57F-AF6D0E724C9E}">
      <dgm:prSet/>
      <dgm:spPr/>
      <dgm:t>
        <a:bodyPr/>
        <a:lstStyle/>
        <a:p>
          <a:r>
            <a:rPr lang="en-US" b="1"/>
            <a:t>Target Variable:</a:t>
          </a:r>
          <a:endParaRPr lang="en-US"/>
        </a:p>
      </dgm:t>
    </dgm:pt>
    <dgm:pt modelId="{8731651A-67C4-4600-93C1-1D63AB936732}" type="parTrans" cxnId="{865D8CB0-FD4A-4969-B3B3-8828B9732D99}">
      <dgm:prSet/>
      <dgm:spPr/>
      <dgm:t>
        <a:bodyPr/>
        <a:lstStyle/>
        <a:p>
          <a:endParaRPr lang="en-US"/>
        </a:p>
      </dgm:t>
    </dgm:pt>
    <dgm:pt modelId="{D5E04006-26BE-4FE2-BBC3-C5399C048848}" type="sibTrans" cxnId="{865D8CB0-FD4A-4969-B3B3-8828B9732D99}">
      <dgm:prSet/>
      <dgm:spPr/>
      <dgm:t>
        <a:bodyPr/>
        <a:lstStyle/>
        <a:p>
          <a:endParaRPr lang="en-US"/>
        </a:p>
      </dgm:t>
    </dgm:pt>
    <dgm:pt modelId="{294A137D-2629-4E67-AA52-20DA2D22172D}">
      <dgm:prSet custT="1"/>
      <dgm:spPr/>
      <dgm:t>
        <a:bodyPr/>
        <a:lstStyle/>
        <a:p>
          <a:r>
            <a:rPr lang="en-US" sz="1400" dirty="0"/>
            <a:t>Average Price		</a:t>
          </a:r>
        </a:p>
      </dgm:t>
    </dgm:pt>
    <dgm:pt modelId="{42F436CE-CC1F-48EC-A7A2-ECF15A0E8D87}" type="parTrans" cxnId="{6D923FB2-8FCA-4E58-ACCF-66F813229888}">
      <dgm:prSet/>
      <dgm:spPr/>
      <dgm:t>
        <a:bodyPr/>
        <a:lstStyle/>
        <a:p>
          <a:endParaRPr lang="en-US"/>
        </a:p>
      </dgm:t>
    </dgm:pt>
    <dgm:pt modelId="{C59A5AB5-9196-407D-B048-25175A26BC4B}" type="sibTrans" cxnId="{6D923FB2-8FCA-4E58-ACCF-66F813229888}">
      <dgm:prSet/>
      <dgm:spPr/>
      <dgm:t>
        <a:bodyPr/>
        <a:lstStyle/>
        <a:p>
          <a:endParaRPr lang="en-US"/>
        </a:p>
      </dgm:t>
    </dgm:pt>
    <dgm:pt modelId="{61085A19-7B4B-40F9-882E-915B65F9E5B2}">
      <dgm:prSet/>
      <dgm:spPr/>
      <dgm:t>
        <a:bodyPr/>
        <a:lstStyle/>
        <a:p>
          <a:r>
            <a:rPr lang="en-US" b="1"/>
            <a:t>Comparison with similar projects: </a:t>
          </a:r>
          <a:endParaRPr lang="en-US"/>
        </a:p>
      </dgm:t>
    </dgm:pt>
    <dgm:pt modelId="{0FC17DBF-EEE4-4EC0-828E-2F1A58F13EFF}" type="parTrans" cxnId="{3F8EDD8F-A400-43F3-845E-83C9C863DFC6}">
      <dgm:prSet/>
      <dgm:spPr/>
      <dgm:t>
        <a:bodyPr/>
        <a:lstStyle/>
        <a:p>
          <a:endParaRPr lang="en-US"/>
        </a:p>
      </dgm:t>
    </dgm:pt>
    <dgm:pt modelId="{8205A33E-1071-4A67-96E9-2F9AFEF67F3B}" type="sibTrans" cxnId="{3F8EDD8F-A400-43F3-845E-83C9C863DFC6}">
      <dgm:prSet/>
      <dgm:spPr/>
      <dgm:t>
        <a:bodyPr/>
        <a:lstStyle/>
        <a:p>
          <a:endParaRPr lang="en-US"/>
        </a:p>
      </dgm:t>
    </dgm:pt>
    <dgm:pt modelId="{66D3B0FA-F824-4781-BD0A-394FCC195FEB}">
      <dgm:prSet custT="1"/>
      <dgm:spPr/>
      <dgm:t>
        <a:bodyPr/>
        <a:lstStyle/>
        <a:p>
          <a:r>
            <a:rPr lang="en-US" sz="1200" dirty="0"/>
            <a:t>Using venues data and school rankings</a:t>
          </a:r>
        </a:p>
      </dgm:t>
    </dgm:pt>
    <dgm:pt modelId="{D97A1707-367D-4D8D-8144-A84B1E4B02E1}" type="parTrans" cxnId="{BC009558-985F-423E-B308-EDE6EE6A6514}">
      <dgm:prSet/>
      <dgm:spPr/>
      <dgm:t>
        <a:bodyPr/>
        <a:lstStyle/>
        <a:p>
          <a:endParaRPr lang="en-US"/>
        </a:p>
      </dgm:t>
    </dgm:pt>
    <dgm:pt modelId="{41305CC9-3B75-4F52-B18F-198F01CA6285}" type="sibTrans" cxnId="{BC009558-985F-423E-B308-EDE6EE6A6514}">
      <dgm:prSet/>
      <dgm:spPr/>
      <dgm:t>
        <a:bodyPr/>
        <a:lstStyle/>
        <a:p>
          <a:endParaRPr lang="en-US"/>
        </a:p>
      </dgm:t>
    </dgm:pt>
    <dgm:pt modelId="{4D916DAB-E674-4BB8-B3E1-F8D346971445}">
      <dgm:prSet custT="1"/>
      <dgm:spPr/>
      <dgm:t>
        <a:bodyPr/>
        <a:lstStyle/>
        <a:p>
          <a:r>
            <a:rPr lang="en-US" sz="1200" dirty="0"/>
            <a:t>Using income of neighborhood and handcrafted housing datase</a:t>
          </a:r>
          <a:r>
            <a:rPr lang="en-US" sz="1100" dirty="0"/>
            <a:t>t</a:t>
          </a:r>
        </a:p>
      </dgm:t>
    </dgm:pt>
    <dgm:pt modelId="{86EF0149-6492-43FB-B664-A4516C17EEB3}" type="parTrans" cxnId="{49863592-5867-45D4-BA6B-D96D9B9B8C67}">
      <dgm:prSet/>
      <dgm:spPr/>
      <dgm:t>
        <a:bodyPr/>
        <a:lstStyle/>
        <a:p>
          <a:endParaRPr lang="en-US"/>
        </a:p>
      </dgm:t>
    </dgm:pt>
    <dgm:pt modelId="{7E212D77-7035-4F7B-A8C6-FAA18444D01D}" type="sibTrans" cxnId="{49863592-5867-45D4-BA6B-D96D9B9B8C67}">
      <dgm:prSet/>
      <dgm:spPr/>
      <dgm:t>
        <a:bodyPr/>
        <a:lstStyle/>
        <a:p>
          <a:endParaRPr lang="en-US"/>
        </a:p>
      </dgm:t>
    </dgm:pt>
    <dgm:pt modelId="{11DEEE4A-D445-40F3-ADA7-E916C30868E3}" type="pres">
      <dgm:prSet presAssocID="{EA646070-7577-44A5-A834-0B780A292422}" presName="Name0" presStyleCnt="0">
        <dgm:presLayoutVars>
          <dgm:dir/>
          <dgm:animLvl val="lvl"/>
          <dgm:resizeHandles val="exact"/>
        </dgm:presLayoutVars>
      </dgm:prSet>
      <dgm:spPr/>
    </dgm:pt>
    <dgm:pt modelId="{8268EE1D-D984-498F-9F7F-75A2F2E369D2}" type="pres">
      <dgm:prSet presAssocID="{8A0D8A09-C54E-46C6-A7F7-BCC9C0484EC2}" presName="composite" presStyleCnt="0"/>
      <dgm:spPr/>
    </dgm:pt>
    <dgm:pt modelId="{F6A985F6-4734-4999-A065-A9706F417A10}" type="pres">
      <dgm:prSet presAssocID="{8A0D8A09-C54E-46C6-A7F7-BCC9C0484EC2}" presName="parTx" presStyleLbl="alignNode1" presStyleIdx="0" presStyleCnt="4">
        <dgm:presLayoutVars>
          <dgm:chMax val="0"/>
          <dgm:chPref val="0"/>
        </dgm:presLayoutVars>
      </dgm:prSet>
      <dgm:spPr/>
    </dgm:pt>
    <dgm:pt modelId="{AF0A710E-9F49-4F57-A927-F1ABDB439293}" type="pres">
      <dgm:prSet presAssocID="{8A0D8A09-C54E-46C6-A7F7-BCC9C0484EC2}" presName="desTx" presStyleLbl="alignAccFollowNode1" presStyleIdx="0" presStyleCnt="4">
        <dgm:presLayoutVars/>
      </dgm:prSet>
      <dgm:spPr/>
    </dgm:pt>
    <dgm:pt modelId="{5B4FA686-B800-4F0D-A93D-F91D315069E3}" type="pres">
      <dgm:prSet presAssocID="{2A7C2C6E-E10C-4F7B-8AE9-5BD4B564E9A0}" presName="space" presStyleCnt="0"/>
      <dgm:spPr/>
    </dgm:pt>
    <dgm:pt modelId="{8827E64B-F32D-479D-92E6-4B9C5CEF4A95}" type="pres">
      <dgm:prSet presAssocID="{C7D03788-9A45-4392-B38E-551B3DD7058F}" presName="composite" presStyleCnt="0"/>
      <dgm:spPr/>
    </dgm:pt>
    <dgm:pt modelId="{BB05F2ED-6484-4DB1-85F5-B05B9CB32287}" type="pres">
      <dgm:prSet presAssocID="{C7D03788-9A45-4392-B38E-551B3DD7058F}" presName="parTx" presStyleLbl="alignNode1" presStyleIdx="1" presStyleCnt="4">
        <dgm:presLayoutVars>
          <dgm:chMax val="0"/>
          <dgm:chPref val="0"/>
        </dgm:presLayoutVars>
      </dgm:prSet>
      <dgm:spPr/>
    </dgm:pt>
    <dgm:pt modelId="{AF8C9FBF-2870-4151-AB7D-A76101FA06C2}" type="pres">
      <dgm:prSet presAssocID="{C7D03788-9A45-4392-B38E-551B3DD7058F}" presName="desTx" presStyleLbl="alignAccFollowNode1" presStyleIdx="1" presStyleCnt="4">
        <dgm:presLayoutVars/>
      </dgm:prSet>
      <dgm:spPr/>
    </dgm:pt>
    <dgm:pt modelId="{C4076D59-DCB9-4078-87D9-C76FE1A024E8}" type="pres">
      <dgm:prSet presAssocID="{EE515FAB-14ED-4D78-AC23-B5676B4DB7D5}" presName="space" presStyleCnt="0"/>
      <dgm:spPr/>
    </dgm:pt>
    <dgm:pt modelId="{B0350209-5B34-466D-92F0-F670C9321D10}" type="pres">
      <dgm:prSet presAssocID="{ADFD7799-8F3C-47F3-A57F-AF6D0E724C9E}" presName="composite" presStyleCnt="0"/>
      <dgm:spPr/>
    </dgm:pt>
    <dgm:pt modelId="{8B4F5EE9-C140-4A4B-B5D9-3D53A08121C9}" type="pres">
      <dgm:prSet presAssocID="{ADFD7799-8F3C-47F3-A57F-AF6D0E724C9E}" presName="parTx" presStyleLbl="alignNode1" presStyleIdx="2" presStyleCnt="4">
        <dgm:presLayoutVars>
          <dgm:chMax val="0"/>
          <dgm:chPref val="0"/>
        </dgm:presLayoutVars>
      </dgm:prSet>
      <dgm:spPr/>
    </dgm:pt>
    <dgm:pt modelId="{082F6827-456D-418D-9591-A05C54A8C226}" type="pres">
      <dgm:prSet presAssocID="{ADFD7799-8F3C-47F3-A57F-AF6D0E724C9E}" presName="desTx" presStyleLbl="alignAccFollowNode1" presStyleIdx="2" presStyleCnt="4">
        <dgm:presLayoutVars/>
      </dgm:prSet>
      <dgm:spPr/>
    </dgm:pt>
    <dgm:pt modelId="{90514E86-0157-4CA8-A395-5035125118A6}" type="pres">
      <dgm:prSet presAssocID="{D5E04006-26BE-4FE2-BBC3-C5399C048848}" presName="space" presStyleCnt="0"/>
      <dgm:spPr/>
    </dgm:pt>
    <dgm:pt modelId="{1BB19957-AA7A-49B2-8E35-92D0539778CE}" type="pres">
      <dgm:prSet presAssocID="{61085A19-7B4B-40F9-882E-915B65F9E5B2}" presName="composite" presStyleCnt="0"/>
      <dgm:spPr/>
    </dgm:pt>
    <dgm:pt modelId="{EE67E2F0-60A4-42D6-992B-4803B68916EF}" type="pres">
      <dgm:prSet presAssocID="{61085A19-7B4B-40F9-882E-915B65F9E5B2}" presName="parTx" presStyleLbl="alignNode1" presStyleIdx="3" presStyleCnt="4">
        <dgm:presLayoutVars>
          <dgm:chMax val="0"/>
          <dgm:chPref val="0"/>
        </dgm:presLayoutVars>
      </dgm:prSet>
      <dgm:spPr/>
    </dgm:pt>
    <dgm:pt modelId="{5CF07A33-0C55-4979-9C66-8AC1E2E93D16}" type="pres">
      <dgm:prSet presAssocID="{61085A19-7B4B-40F9-882E-915B65F9E5B2}" presName="desTx" presStyleLbl="alignAccFollowNode1" presStyleIdx="3" presStyleCnt="4">
        <dgm:presLayoutVars/>
      </dgm:prSet>
      <dgm:spPr/>
    </dgm:pt>
  </dgm:ptLst>
  <dgm:cxnLst>
    <dgm:cxn modelId="{8E1FB401-BAF1-4793-B190-43B4FE28AB14}" srcId="{8A0D8A09-C54E-46C6-A7F7-BCC9C0484EC2}" destId="{007FF8DF-F796-4F40-996A-8035A38BF67D}" srcOrd="0" destOrd="0" parTransId="{3468BFD2-2EE3-4472-ACC4-4F990EC241C2}" sibTransId="{27526392-B88F-4586-8A31-8D64AA71BD2D}"/>
    <dgm:cxn modelId="{FEF70115-AA36-4E6D-B027-8C5EC4D3955C}" type="presOf" srcId="{706D03D9-1D33-4ADA-A6B2-5F833994975C}" destId="{AF8C9FBF-2870-4151-AB7D-A76101FA06C2}" srcOrd="0" destOrd="8" presId="urn:microsoft.com/office/officeart/2016/7/layout/HorizontalActionList"/>
    <dgm:cxn modelId="{D3D89417-4C5D-4C4E-AD2A-9ACB6099BBF5}" type="presOf" srcId="{810E0B06-E471-47A9-8F4D-1518163843D9}" destId="{AF0A710E-9F49-4F57-A927-F1ABDB439293}" srcOrd="0" destOrd="1" presId="urn:microsoft.com/office/officeart/2016/7/layout/HorizontalActionList"/>
    <dgm:cxn modelId="{D8848018-5293-4D64-88C3-97FAF8D330ED}" srcId="{EA646070-7577-44A5-A834-0B780A292422}" destId="{C7D03788-9A45-4392-B38E-551B3DD7058F}" srcOrd="1" destOrd="0" parTransId="{C4C7A5F5-26CE-442D-9D9F-82D29C753304}" sibTransId="{EE515FAB-14ED-4D78-AC23-B5676B4DB7D5}"/>
    <dgm:cxn modelId="{A1879D2C-FC1E-477A-A757-A393CA98E758}" type="presOf" srcId="{294A137D-2629-4E67-AA52-20DA2D22172D}" destId="{082F6827-456D-418D-9591-A05C54A8C226}" srcOrd="0" destOrd="0" presId="urn:microsoft.com/office/officeart/2016/7/layout/HorizontalActionList"/>
    <dgm:cxn modelId="{FE01F02D-B11E-4450-A21B-ED8F206FFBEF}" srcId="{EA646070-7577-44A5-A834-0B780A292422}" destId="{8A0D8A09-C54E-46C6-A7F7-BCC9C0484EC2}" srcOrd="0" destOrd="0" parTransId="{35DF87B0-BF64-4278-A6C2-BAC14F0E7A3F}" sibTransId="{2A7C2C6E-E10C-4F7B-8AE9-5BD4B564E9A0}"/>
    <dgm:cxn modelId="{2D318C30-F406-48DA-9272-59B427B8C366}" srcId="{C7D03788-9A45-4392-B38E-551B3DD7058F}" destId="{46CA7FB1-D3F1-4F29-96B8-AF64B3C7EE2F}" srcOrd="0" destOrd="0" parTransId="{5024D1EF-E13F-4172-B737-C2ABB2A403E4}" sibTransId="{1B51A45D-69F4-451C-8D28-F81235841DBE}"/>
    <dgm:cxn modelId="{68422361-83C6-4050-B363-49A3D57EDA69}" type="presOf" srcId="{2E8ABF83-815C-4EAF-B4EB-3684D43472AB}" destId="{AF8C9FBF-2870-4151-AB7D-A76101FA06C2}" srcOrd="0" destOrd="4" presId="urn:microsoft.com/office/officeart/2016/7/layout/HorizontalActionList"/>
    <dgm:cxn modelId="{6CDFC461-C1A7-44E2-A28B-EFB6A51F63BA}" type="presOf" srcId="{007FF8DF-F796-4F40-996A-8035A38BF67D}" destId="{AF0A710E-9F49-4F57-A927-F1ABDB439293}" srcOrd="0" destOrd="0" presId="urn:microsoft.com/office/officeart/2016/7/layout/HorizontalActionList"/>
    <dgm:cxn modelId="{390AD447-56CA-4DF5-A08C-4A6E07062549}" type="presOf" srcId="{61085A19-7B4B-40F9-882E-915B65F9E5B2}" destId="{EE67E2F0-60A4-42D6-992B-4803B68916EF}" srcOrd="0" destOrd="0" presId="urn:microsoft.com/office/officeart/2016/7/layout/HorizontalActionList"/>
    <dgm:cxn modelId="{5699B44B-1B49-4877-B50A-3840EBE676E7}" type="presOf" srcId="{2C961DEA-E7AE-48A9-8A1A-AAF4637CA9B0}" destId="{AF8C9FBF-2870-4151-AB7D-A76101FA06C2}" srcOrd="0" destOrd="1" presId="urn:microsoft.com/office/officeart/2016/7/layout/HorizontalActionList"/>
    <dgm:cxn modelId="{A9785E6C-9891-4729-96F8-3E55F6573EE8}" srcId="{C7D03788-9A45-4392-B38E-551B3DD7058F}" destId="{706D03D9-1D33-4ADA-A6B2-5F833994975C}" srcOrd="8" destOrd="0" parTransId="{5012BB70-BCCD-46A2-BC27-9190EDB0FA62}" sibTransId="{BC493576-ED31-4965-B423-125AC942804D}"/>
    <dgm:cxn modelId="{02A16273-CD58-4708-A2D9-7242B21745D3}" type="presOf" srcId="{ADFD7799-8F3C-47F3-A57F-AF6D0E724C9E}" destId="{8B4F5EE9-C140-4A4B-B5D9-3D53A08121C9}" srcOrd="0" destOrd="0" presId="urn:microsoft.com/office/officeart/2016/7/layout/HorizontalActionList"/>
    <dgm:cxn modelId="{E5654A78-BD4D-4F11-9F0D-6A3D0B4F0BBE}" type="presOf" srcId="{9FD61407-4E16-46B2-8AD0-39FC0CF62C1C}" destId="{AF8C9FBF-2870-4151-AB7D-A76101FA06C2}" srcOrd="0" destOrd="7" presId="urn:microsoft.com/office/officeart/2016/7/layout/HorizontalActionList"/>
    <dgm:cxn modelId="{BC009558-985F-423E-B308-EDE6EE6A6514}" srcId="{61085A19-7B4B-40F9-882E-915B65F9E5B2}" destId="{66D3B0FA-F824-4781-BD0A-394FCC195FEB}" srcOrd="0" destOrd="0" parTransId="{D97A1707-367D-4D8D-8144-A84B1E4B02E1}" sibTransId="{41305CC9-3B75-4F52-B18F-198F01CA6285}"/>
    <dgm:cxn modelId="{D8A0C578-2ACF-4DB6-AECB-82D872A75E64}" type="presOf" srcId="{4D916DAB-E674-4BB8-B3E1-F8D346971445}" destId="{5CF07A33-0C55-4979-9C66-8AC1E2E93D16}" srcOrd="0" destOrd="1" presId="urn:microsoft.com/office/officeart/2016/7/layout/HorizontalActionList"/>
    <dgm:cxn modelId="{DCFC6A5A-D4E7-4AD8-ABE7-9F9E5BD21654}" type="presOf" srcId="{C7D03788-9A45-4392-B38E-551B3DD7058F}" destId="{BB05F2ED-6484-4DB1-85F5-B05B9CB32287}" srcOrd="0" destOrd="0" presId="urn:microsoft.com/office/officeart/2016/7/layout/HorizontalActionList"/>
    <dgm:cxn modelId="{24740E85-2779-4E81-814C-5181A4678372}" type="presOf" srcId="{FE853E77-ED43-4D58-8843-A2A03D25725A}" destId="{AF8C9FBF-2870-4151-AB7D-A76101FA06C2}" srcOrd="0" destOrd="2" presId="urn:microsoft.com/office/officeart/2016/7/layout/HorizontalActionList"/>
    <dgm:cxn modelId="{144EF389-D560-4DDD-984F-7AFB6942AAE2}" type="presOf" srcId="{FA42B2AF-0661-4348-A7B0-585EABFC348D}" destId="{AF8C9FBF-2870-4151-AB7D-A76101FA06C2}" srcOrd="0" destOrd="6" presId="urn:microsoft.com/office/officeart/2016/7/layout/HorizontalActionList"/>
    <dgm:cxn modelId="{3F8EDD8F-A400-43F3-845E-83C9C863DFC6}" srcId="{EA646070-7577-44A5-A834-0B780A292422}" destId="{61085A19-7B4B-40F9-882E-915B65F9E5B2}" srcOrd="3" destOrd="0" parTransId="{0FC17DBF-EEE4-4EC0-828E-2F1A58F13EFF}" sibTransId="{8205A33E-1071-4A67-96E9-2F9AFEF67F3B}"/>
    <dgm:cxn modelId="{49863592-5867-45D4-BA6B-D96D9B9B8C67}" srcId="{61085A19-7B4B-40F9-882E-915B65F9E5B2}" destId="{4D916DAB-E674-4BB8-B3E1-F8D346971445}" srcOrd="1" destOrd="0" parTransId="{86EF0149-6492-43FB-B664-A4516C17EEB3}" sibTransId="{7E212D77-7035-4F7B-A8C6-FAA18444D01D}"/>
    <dgm:cxn modelId="{B9F0F092-DC6A-49F8-8A77-6CE040FB4107}" type="presOf" srcId="{45B72804-6619-4FBA-8A6A-71156691249A}" destId="{AF8C9FBF-2870-4151-AB7D-A76101FA06C2}" srcOrd="0" destOrd="5" presId="urn:microsoft.com/office/officeart/2016/7/layout/HorizontalActionList"/>
    <dgm:cxn modelId="{6CE45E95-AC8A-4A16-AB05-66BC64499926}" type="presOf" srcId="{98A0E4D4-96FC-4B67-B8E9-6C5821DBA5DD}" destId="{AF8C9FBF-2870-4151-AB7D-A76101FA06C2}" srcOrd="0" destOrd="3" presId="urn:microsoft.com/office/officeart/2016/7/layout/HorizontalActionList"/>
    <dgm:cxn modelId="{0094A298-8C96-4922-A723-D87FF8FB6664}" type="presOf" srcId="{EA646070-7577-44A5-A834-0B780A292422}" destId="{11DEEE4A-D445-40F3-ADA7-E916C30868E3}" srcOrd="0" destOrd="0" presId="urn:microsoft.com/office/officeart/2016/7/layout/HorizontalActionList"/>
    <dgm:cxn modelId="{1BEB0BA6-CD1C-4FCC-866B-34962AE89F3F}" srcId="{C7D03788-9A45-4392-B38E-551B3DD7058F}" destId="{FE853E77-ED43-4D58-8843-A2A03D25725A}" srcOrd="2" destOrd="0" parTransId="{126C8204-7ED5-4F69-BBD6-8EB77C96DFFA}" sibTransId="{06C1A62A-441C-4B92-94E6-3DAA4D967071}"/>
    <dgm:cxn modelId="{865D8CB0-FD4A-4969-B3B3-8828B9732D99}" srcId="{EA646070-7577-44A5-A834-0B780A292422}" destId="{ADFD7799-8F3C-47F3-A57F-AF6D0E724C9E}" srcOrd="2" destOrd="0" parTransId="{8731651A-67C4-4600-93C1-1D63AB936732}" sibTransId="{D5E04006-26BE-4FE2-BBC3-C5399C048848}"/>
    <dgm:cxn modelId="{05AAA0B0-7D25-4D8D-B456-F63744ED9548}" srcId="{8A0D8A09-C54E-46C6-A7F7-BCC9C0484EC2}" destId="{810E0B06-E471-47A9-8F4D-1518163843D9}" srcOrd="1" destOrd="0" parTransId="{9F10D81B-A81C-4E73-95E9-BC0A72587298}" sibTransId="{53AB735F-CEE8-4CF0-800B-ED662F605988}"/>
    <dgm:cxn modelId="{6D923FB2-8FCA-4E58-ACCF-66F813229888}" srcId="{ADFD7799-8F3C-47F3-A57F-AF6D0E724C9E}" destId="{294A137D-2629-4E67-AA52-20DA2D22172D}" srcOrd="0" destOrd="0" parTransId="{42F436CE-CC1F-48EC-A7A2-ECF15A0E8D87}" sibTransId="{C59A5AB5-9196-407D-B048-25175A26BC4B}"/>
    <dgm:cxn modelId="{5C0429B9-55A3-4E94-A77D-11792F8C9592}" type="presOf" srcId="{F1DDE1F3-AD96-4E37-B119-C12F9CEE48E8}" destId="{AF8C9FBF-2870-4151-AB7D-A76101FA06C2}" srcOrd="0" destOrd="9" presId="urn:microsoft.com/office/officeart/2016/7/layout/HorizontalActionList"/>
    <dgm:cxn modelId="{2B1313CB-6282-463D-AF0F-DAF166B281FC}" srcId="{C7D03788-9A45-4392-B38E-551B3DD7058F}" destId="{45B72804-6619-4FBA-8A6A-71156691249A}" srcOrd="5" destOrd="0" parTransId="{6B35B960-2DA6-4F06-AB67-3B6F865F6145}" sibTransId="{FA310669-84AE-4540-A266-8C6A39C311C5}"/>
    <dgm:cxn modelId="{54B073CB-7783-40F1-A606-D80F170492DD}" type="presOf" srcId="{46CA7FB1-D3F1-4F29-96B8-AF64B3C7EE2F}" destId="{AF8C9FBF-2870-4151-AB7D-A76101FA06C2}" srcOrd="0" destOrd="0" presId="urn:microsoft.com/office/officeart/2016/7/layout/HorizontalActionList"/>
    <dgm:cxn modelId="{C25703D2-AD85-478E-B517-A4433A99671B}" type="presOf" srcId="{66D3B0FA-F824-4781-BD0A-394FCC195FEB}" destId="{5CF07A33-0C55-4979-9C66-8AC1E2E93D16}" srcOrd="0" destOrd="0" presId="urn:microsoft.com/office/officeart/2016/7/layout/HorizontalActionList"/>
    <dgm:cxn modelId="{773E60D2-348C-4E91-92D4-7016A9E68921}" srcId="{C7D03788-9A45-4392-B38E-551B3DD7058F}" destId="{F1DDE1F3-AD96-4E37-B119-C12F9CEE48E8}" srcOrd="9" destOrd="0" parTransId="{6A1AEB14-D059-4B47-9D4E-10EAA1694995}" sibTransId="{956AF91C-5B64-434F-87A1-DEE46E7B0899}"/>
    <dgm:cxn modelId="{709B28DA-E386-4DC9-BC41-15D67BF10B7E}" srcId="{C7D03788-9A45-4392-B38E-551B3DD7058F}" destId="{2C961DEA-E7AE-48A9-8A1A-AAF4637CA9B0}" srcOrd="1" destOrd="0" parTransId="{5597EE62-C556-4F12-ADC8-CC10056AB91E}" sibTransId="{1EE68339-D76F-4E63-8B75-A100F1107AA1}"/>
    <dgm:cxn modelId="{40050EDE-F2E5-4355-97A8-FD72DDB4FC68}" srcId="{C7D03788-9A45-4392-B38E-551B3DD7058F}" destId="{FA42B2AF-0661-4348-A7B0-585EABFC348D}" srcOrd="6" destOrd="0" parTransId="{96694E82-90EF-43AD-9E71-0DABCB1C41FC}" sibTransId="{6A850463-0144-4470-90B6-8BB786299860}"/>
    <dgm:cxn modelId="{FBAA68E9-B468-4EA5-8D34-C15ABD64F513}" srcId="{C7D03788-9A45-4392-B38E-551B3DD7058F}" destId="{2E8ABF83-815C-4EAF-B4EB-3684D43472AB}" srcOrd="4" destOrd="0" parTransId="{E5E23DB3-69C0-4610-8E03-A95887CB5C65}" sibTransId="{D9B48F13-F1C1-4066-9ACC-4D7F83C64D68}"/>
    <dgm:cxn modelId="{277636F1-748C-4729-8513-EA158D17F226}" srcId="{C7D03788-9A45-4392-B38E-551B3DD7058F}" destId="{98A0E4D4-96FC-4B67-B8E9-6C5821DBA5DD}" srcOrd="3" destOrd="0" parTransId="{390A593F-C70F-4F31-8F5E-FDEC494B5392}" sibTransId="{C8F3CB92-C15C-4813-8F21-7316453647E0}"/>
    <dgm:cxn modelId="{A8CF41F1-1B85-4A7C-810C-11B83FDB4612}" type="presOf" srcId="{8A0D8A09-C54E-46C6-A7F7-BCC9C0484EC2}" destId="{F6A985F6-4734-4999-A065-A9706F417A10}" srcOrd="0" destOrd="0" presId="urn:microsoft.com/office/officeart/2016/7/layout/HorizontalActionList"/>
    <dgm:cxn modelId="{9DA793F1-4158-44E9-B9C6-EE031608A40E}" srcId="{C7D03788-9A45-4392-B38E-551B3DD7058F}" destId="{9FD61407-4E16-46B2-8AD0-39FC0CF62C1C}" srcOrd="7" destOrd="0" parTransId="{0A62B1B4-5B36-4FF8-B0C5-AE12911086EC}" sibTransId="{35D93904-C6B6-4568-A3C3-B0C14C650502}"/>
    <dgm:cxn modelId="{51951A64-F97A-4986-9259-AE0367362EFD}" type="presParOf" srcId="{11DEEE4A-D445-40F3-ADA7-E916C30868E3}" destId="{8268EE1D-D984-498F-9F7F-75A2F2E369D2}" srcOrd="0" destOrd="0" presId="urn:microsoft.com/office/officeart/2016/7/layout/HorizontalActionList"/>
    <dgm:cxn modelId="{8E1F87A5-FADC-4512-AED4-070A6EA5E659}" type="presParOf" srcId="{8268EE1D-D984-498F-9F7F-75A2F2E369D2}" destId="{F6A985F6-4734-4999-A065-A9706F417A10}" srcOrd="0" destOrd="0" presId="urn:microsoft.com/office/officeart/2016/7/layout/HorizontalActionList"/>
    <dgm:cxn modelId="{33A6BD6B-0EF3-4AE4-A1C0-4E477C655EB1}" type="presParOf" srcId="{8268EE1D-D984-498F-9F7F-75A2F2E369D2}" destId="{AF0A710E-9F49-4F57-A927-F1ABDB439293}" srcOrd="1" destOrd="0" presId="urn:microsoft.com/office/officeart/2016/7/layout/HorizontalActionList"/>
    <dgm:cxn modelId="{8B27C215-161A-4B6C-834A-933CA6692761}" type="presParOf" srcId="{11DEEE4A-D445-40F3-ADA7-E916C30868E3}" destId="{5B4FA686-B800-4F0D-A93D-F91D315069E3}" srcOrd="1" destOrd="0" presId="urn:microsoft.com/office/officeart/2016/7/layout/HorizontalActionList"/>
    <dgm:cxn modelId="{0DB2F783-34C5-4A5F-B1BA-9A35E15B7809}" type="presParOf" srcId="{11DEEE4A-D445-40F3-ADA7-E916C30868E3}" destId="{8827E64B-F32D-479D-92E6-4B9C5CEF4A95}" srcOrd="2" destOrd="0" presId="urn:microsoft.com/office/officeart/2016/7/layout/HorizontalActionList"/>
    <dgm:cxn modelId="{5DDFB9FA-C1D4-4151-A893-E23461D9635C}" type="presParOf" srcId="{8827E64B-F32D-479D-92E6-4B9C5CEF4A95}" destId="{BB05F2ED-6484-4DB1-85F5-B05B9CB32287}" srcOrd="0" destOrd="0" presId="urn:microsoft.com/office/officeart/2016/7/layout/HorizontalActionList"/>
    <dgm:cxn modelId="{D8B89A9B-C90F-4535-A4D5-C334D75B2D4F}" type="presParOf" srcId="{8827E64B-F32D-479D-92E6-4B9C5CEF4A95}" destId="{AF8C9FBF-2870-4151-AB7D-A76101FA06C2}" srcOrd="1" destOrd="0" presId="urn:microsoft.com/office/officeart/2016/7/layout/HorizontalActionList"/>
    <dgm:cxn modelId="{1716E03A-27A0-49F2-A031-5587870A9F1A}" type="presParOf" srcId="{11DEEE4A-D445-40F3-ADA7-E916C30868E3}" destId="{C4076D59-DCB9-4078-87D9-C76FE1A024E8}" srcOrd="3" destOrd="0" presId="urn:microsoft.com/office/officeart/2016/7/layout/HorizontalActionList"/>
    <dgm:cxn modelId="{62278607-295F-480B-815A-F65DBB2A4F21}" type="presParOf" srcId="{11DEEE4A-D445-40F3-ADA7-E916C30868E3}" destId="{B0350209-5B34-466D-92F0-F670C9321D10}" srcOrd="4" destOrd="0" presId="urn:microsoft.com/office/officeart/2016/7/layout/HorizontalActionList"/>
    <dgm:cxn modelId="{310C7F53-AA2A-4D0C-8FF9-9DBE3507B570}" type="presParOf" srcId="{B0350209-5B34-466D-92F0-F670C9321D10}" destId="{8B4F5EE9-C140-4A4B-B5D9-3D53A08121C9}" srcOrd="0" destOrd="0" presId="urn:microsoft.com/office/officeart/2016/7/layout/HorizontalActionList"/>
    <dgm:cxn modelId="{7B82B92C-6793-4B15-956A-8C4983200F0F}" type="presParOf" srcId="{B0350209-5B34-466D-92F0-F670C9321D10}" destId="{082F6827-456D-418D-9591-A05C54A8C226}" srcOrd="1" destOrd="0" presId="urn:microsoft.com/office/officeart/2016/7/layout/HorizontalActionList"/>
    <dgm:cxn modelId="{D21891DB-0BA6-453C-9C1F-CD2E91263680}" type="presParOf" srcId="{11DEEE4A-D445-40F3-ADA7-E916C30868E3}" destId="{90514E86-0157-4CA8-A395-5035125118A6}" srcOrd="5" destOrd="0" presId="urn:microsoft.com/office/officeart/2016/7/layout/HorizontalActionList"/>
    <dgm:cxn modelId="{3A20CC73-3211-430F-8572-08E6574FA057}" type="presParOf" srcId="{11DEEE4A-D445-40F3-ADA7-E916C30868E3}" destId="{1BB19957-AA7A-49B2-8E35-92D0539778CE}" srcOrd="6" destOrd="0" presId="urn:microsoft.com/office/officeart/2016/7/layout/HorizontalActionList"/>
    <dgm:cxn modelId="{F40DBB2B-FA2C-4CAF-9878-6F1C834D52AC}" type="presParOf" srcId="{1BB19957-AA7A-49B2-8E35-92D0539778CE}" destId="{EE67E2F0-60A4-42D6-992B-4803B68916EF}" srcOrd="0" destOrd="0" presId="urn:microsoft.com/office/officeart/2016/7/layout/HorizontalActionList"/>
    <dgm:cxn modelId="{D5E7DDBF-C820-47E9-B209-7056E239745D}" type="presParOf" srcId="{1BB19957-AA7A-49B2-8E35-92D0539778CE}" destId="{5CF07A33-0C55-4979-9C66-8AC1E2E93D16}" srcOrd="1" destOrd="0" presId="urn:microsoft.com/office/officeart/2016/7/layout/HorizontalAction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9529678-2F3B-4848-831A-B0B6E13CE2FB}" type="doc">
      <dgm:prSet loTypeId="urn:microsoft.com/office/officeart/2018/2/layout/IconCircleList" loCatId="icon" qsTypeId="urn:microsoft.com/office/officeart/2005/8/quickstyle/simple1" qsCatId="simple" csTypeId="urn:microsoft.com/office/officeart/2018/5/colors/Iconchunking_neutralbg_accent1_2" csCatId="accent1" phldr="1"/>
      <dgm:spPr/>
      <dgm:t>
        <a:bodyPr/>
        <a:lstStyle/>
        <a:p>
          <a:endParaRPr lang="en-US"/>
        </a:p>
      </dgm:t>
    </dgm:pt>
    <dgm:pt modelId="{AACA2A17-BE76-4DE2-B421-E931F2F234AD}">
      <dgm:prSet/>
      <dgm:spPr/>
      <dgm:t>
        <a:bodyPr/>
        <a:lstStyle/>
        <a:p>
          <a:r>
            <a:rPr lang="en-US"/>
            <a:t>Factor Analysis</a:t>
          </a:r>
        </a:p>
      </dgm:t>
    </dgm:pt>
    <dgm:pt modelId="{95B9012D-A672-48F8-AA76-3D787B4AEC23}" type="parTrans" cxnId="{6675375D-7D09-4BA4-9466-9F51F9620EEE}">
      <dgm:prSet/>
      <dgm:spPr/>
      <dgm:t>
        <a:bodyPr/>
        <a:lstStyle/>
        <a:p>
          <a:endParaRPr lang="en-US"/>
        </a:p>
      </dgm:t>
    </dgm:pt>
    <dgm:pt modelId="{162C9865-051D-4488-94D3-7E5229AF9997}" type="sibTrans" cxnId="{6675375D-7D09-4BA4-9466-9F51F9620EEE}">
      <dgm:prSet/>
      <dgm:spPr/>
      <dgm:t>
        <a:bodyPr/>
        <a:lstStyle/>
        <a:p>
          <a:endParaRPr lang="en-US"/>
        </a:p>
      </dgm:t>
    </dgm:pt>
    <dgm:pt modelId="{940E42F2-CEF8-4875-987A-9223AC3C9208}">
      <dgm:prSet/>
      <dgm:spPr/>
      <dgm:t>
        <a:bodyPr/>
        <a:lstStyle/>
        <a:p>
          <a:r>
            <a:rPr lang="en-US"/>
            <a:t>Correlation</a:t>
          </a:r>
        </a:p>
      </dgm:t>
    </dgm:pt>
    <dgm:pt modelId="{30EC5661-2B68-4E30-A6D0-19758108F3AE}" type="parTrans" cxnId="{88E64746-14EE-4956-9618-F91A1B0A304E}">
      <dgm:prSet/>
      <dgm:spPr/>
      <dgm:t>
        <a:bodyPr/>
        <a:lstStyle/>
        <a:p>
          <a:endParaRPr lang="en-US"/>
        </a:p>
      </dgm:t>
    </dgm:pt>
    <dgm:pt modelId="{4B68DB93-9CEF-4781-9224-3009FFD7E614}" type="sibTrans" cxnId="{88E64746-14EE-4956-9618-F91A1B0A304E}">
      <dgm:prSet/>
      <dgm:spPr/>
      <dgm:t>
        <a:bodyPr/>
        <a:lstStyle/>
        <a:p>
          <a:endParaRPr lang="en-US"/>
        </a:p>
      </dgm:t>
    </dgm:pt>
    <dgm:pt modelId="{874B823F-7862-4D81-8590-976E743986D1}">
      <dgm:prSet/>
      <dgm:spPr/>
      <dgm:t>
        <a:bodyPr/>
        <a:lstStyle/>
        <a:p>
          <a:r>
            <a:rPr lang="en-US"/>
            <a:t>Distribution</a:t>
          </a:r>
        </a:p>
      </dgm:t>
    </dgm:pt>
    <dgm:pt modelId="{58667E3D-6377-472F-896F-F6CE8980337C}" type="parTrans" cxnId="{C65436A7-B955-4997-B4B4-F01E7E33D87B}">
      <dgm:prSet/>
      <dgm:spPr/>
      <dgm:t>
        <a:bodyPr/>
        <a:lstStyle/>
        <a:p>
          <a:endParaRPr lang="en-US"/>
        </a:p>
      </dgm:t>
    </dgm:pt>
    <dgm:pt modelId="{01ACEB50-5C5E-4200-AFFD-CF074034A85C}" type="sibTrans" cxnId="{C65436A7-B955-4997-B4B4-F01E7E33D87B}">
      <dgm:prSet/>
      <dgm:spPr/>
      <dgm:t>
        <a:bodyPr/>
        <a:lstStyle/>
        <a:p>
          <a:endParaRPr lang="en-US"/>
        </a:p>
      </dgm:t>
    </dgm:pt>
    <dgm:pt modelId="{AA5662AC-2088-46B3-9295-A9604C7D0BEC}" type="pres">
      <dgm:prSet presAssocID="{B9529678-2F3B-4848-831A-B0B6E13CE2FB}" presName="root" presStyleCnt="0">
        <dgm:presLayoutVars>
          <dgm:dir/>
          <dgm:resizeHandles val="exact"/>
        </dgm:presLayoutVars>
      </dgm:prSet>
      <dgm:spPr/>
    </dgm:pt>
    <dgm:pt modelId="{66AFF6AF-7B6B-41F3-BF5D-9E1F04F19F0D}" type="pres">
      <dgm:prSet presAssocID="{B9529678-2F3B-4848-831A-B0B6E13CE2FB}" presName="container" presStyleCnt="0">
        <dgm:presLayoutVars>
          <dgm:dir/>
          <dgm:resizeHandles val="exact"/>
        </dgm:presLayoutVars>
      </dgm:prSet>
      <dgm:spPr/>
    </dgm:pt>
    <dgm:pt modelId="{FE9B9C7B-FB58-49D1-994C-6F5FD7D0E135}" type="pres">
      <dgm:prSet presAssocID="{AACA2A17-BE76-4DE2-B421-E931F2F234AD}" presName="compNode" presStyleCnt="0"/>
      <dgm:spPr/>
    </dgm:pt>
    <dgm:pt modelId="{42A7105B-F9FD-4048-8DA7-D3606333FDDB}" type="pres">
      <dgm:prSet presAssocID="{AACA2A17-BE76-4DE2-B421-E931F2F234AD}" presName="iconBgRect" presStyleLbl="bgShp" presStyleIdx="0" presStyleCnt="3"/>
      <dgm:spPr/>
    </dgm:pt>
    <dgm:pt modelId="{CCD8CD47-1F5A-42E8-8EB6-370114AAB502}" type="pres">
      <dgm:prSet presAssocID="{AACA2A17-BE76-4DE2-B421-E931F2F234AD}"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ar chart"/>
        </a:ext>
      </dgm:extLst>
    </dgm:pt>
    <dgm:pt modelId="{2F321189-F694-4A3B-A16B-8AA5E0B12461}" type="pres">
      <dgm:prSet presAssocID="{AACA2A17-BE76-4DE2-B421-E931F2F234AD}" presName="spaceRect" presStyleCnt="0"/>
      <dgm:spPr/>
    </dgm:pt>
    <dgm:pt modelId="{CF7C2948-08C7-4ABC-BFBD-279D06F6B952}" type="pres">
      <dgm:prSet presAssocID="{AACA2A17-BE76-4DE2-B421-E931F2F234AD}" presName="textRect" presStyleLbl="revTx" presStyleIdx="0" presStyleCnt="3">
        <dgm:presLayoutVars>
          <dgm:chMax val="1"/>
          <dgm:chPref val="1"/>
        </dgm:presLayoutVars>
      </dgm:prSet>
      <dgm:spPr/>
    </dgm:pt>
    <dgm:pt modelId="{3144ED5D-5A70-45E8-96A3-17F7164D6B0F}" type="pres">
      <dgm:prSet presAssocID="{162C9865-051D-4488-94D3-7E5229AF9997}" presName="sibTrans" presStyleLbl="sibTrans2D1" presStyleIdx="0" presStyleCnt="0"/>
      <dgm:spPr/>
    </dgm:pt>
    <dgm:pt modelId="{48B2C7EC-5C28-4671-A90F-CD64CE6DDCD5}" type="pres">
      <dgm:prSet presAssocID="{940E42F2-CEF8-4875-987A-9223AC3C9208}" presName="compNode" presStyleCnt="0"/>
      <dgm:spPr/>
    </dgm:pt>
    <dgm:pt modelId="{705FFD2D-0B42-442A-8DBB-596FD43EF9F5}" type="pres">
      <dgm:prSet presAssocID="{940E42F2-CEF8-4875-987A-9223AC3C9208}" presName="iconBgRect" presStyleLbl="bgShp" presStyleIdx="1" presStyleCnt="3"/>
      <dgm:spPr/>
    </dgm:pt>
    <dgm:pt modelId="{B40DF89D-E975-4B85-9A89-61E10D86CBF6}" type="pres">
      <dgm:prSet presAssocID="{940E42F2-CEF8-4875-987A-9223AC3C9208}"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tatistics"/>
        </a:ext>
      </dgm:extLst>
    </dgm:pt>
    <dgm:pt modelId="{AC303E16-4413-41C6-837A-5EB4713CB958}" type="pres">
      <dgm:prSet presAssocID="{940E42F2-CEF8-4875-987A-9223AC3C9208}" presName="spaceRect" presStyleCnt="0"/>
      <dgm:spPr/>
    </dgm:pt>
    <dgm:pt modelId="{B1C7C212-930A-4D19-9E93-C0FC548D4720}" type="pres">
      <dgm:prSet presAssocID="{940E42F2-CEF8-4875-987A-9223AC3C9208}" presName="textRect" presStyleLbl="revTx" presStyleIdx="1" presStyleCnt="3">
        <dgm:presLayoutVars>
          <dgm:chMax val="1"/>
          <dgm:chPref val="1"/>
        </dgm:presLayoutVars>
      </dgm:prSet>
      <dgm:spPr/>
    </dgm:pt>
    <dgm:pt modelId="{69DD6746-86C0-4AF7-99F6-4EF62C02913E}" type="pres">
      <dgm:prSet presAssocID="{4B68DB93-9CEF-4781-9224-3009FFD7E614}" presName="sibTrans" presStyleLbl="sibTrans2D1" presStyleIdx="0" presStyleCnt="0"/>
      <dgm:spPr/>
    </dgm:pt>
    <dgm:pt modelId="{09FBD666-105C-4458-8A7A-06B255451693}" type="pres">
      <dgm:prSet presAssocID="{874B823F-7862-4D81-8590-976E743986D1}" presName="compNode" presStyleCnt="0"/>
      <dgm:spPr/>
    </dgm:pt>
    <dgm:pt modelId="{D93894F9-99F7-475F-954F-1AD289965CDC}" type="pres">
      <dgm:prSet presAssocID="{874B823F-7862-4D81-8590-976E743986D1}" presName="iconBgRect" presStyleLbl="bgShp" presStyleIdx="2" presStyleCnt="3"/>
      <dgm:spPr/>
    </dgm:pt>
    <dgm:pt modelId="{A359CAEF-143C-4CE6-9100-39E047D848F1}" type="pres">
      <dgm:prSet presAssocID="{874B823F-7862-4D81-8590-976E743986D1}"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ruck"/>
        </a:ext>
      </dgm:extLst>
    </dgm:pt>
    <dgm:pt modelId="{81AB7B98-7BE0-4E9F-BE5B-06F0124CD2A8}" type="pres">
      <dgm:prSet presAssocID="{874B823F-7862-4D81-8590-976E743986D1}" presName="spaceRect" presStyleCnt="0"/>
      <dgm:spPr/>
    </dgm:pt>
    <dgm:pt modelId="{A6320DC2-6440-4C74-9F27-0B68F8539FEB}" type="pres">
      <dgm:prSet presAssocID="{874B823F-7862-4D81-8590-976E743986D1}" presName="textRect" presStyleLbl="revTx" presStyleIdx="2" presStyleCnt="3">
        <dgm:presLayoutVars>
          <dgm:chMax val="1"/>
          <dgm:chPref val="1"/>
        </dgm:presLayoutVars>
      </dgm:prSet>
      <dgm:spPr/>
    </dgm:pt>
  </dgm:ptLst>
  <dgm:cxnLst>
    <dgm:cxn modelId="{CED68B06-4B60-4954-B173-3F0AC928DB63}" type="presOf" srcId="{AACA2A17-BE76-4DE2-B421-E931F2F234AD}" destId="{CF7C2948-08C7-4ABC-BFBD-279D06F6B952}" srcOrd="0" destOrd="0" presId="urn:microsoft.com/office/officeart/2018/2/layout/IconCircleList"/>
    <dgm:cxn modelId="{F522FF12-867A-47BF-B082-4DBF0A5BC617}" type="presOf" srcId="{940E42F2-CEF8-4875-987A-9223AC3C9208}" destId="{B1C7C212-930A-4D19-9E93-C0FC548D4720}" srcOrd="0" destOrd="0" presId="urn:microsoft.com/office/officeart/2018/2/layout/IconCircleList"/>
    <dgm:cxn modelId="{23DE8724-3AB8-4AAE-8FF9-982B96BFB240}" type="presOf" srcId="{162C9865-051D-4488-94D3-7E5229AF9997}" destId="{3144ED5D-5A70-45E8-96A3-17F7164D6B0F}" srcOrd="0" destOrd="0" presId="urn:microsoft.com/office/officeart/2018/2/layout/IconCircleList"/>
    <dgm:cxn modelId="{6675375D-7D09-4BA4-9466-9F51F9620EEE}" srcId="{B9529678-2F3B-4848-831A-B0B6E13CE2FB}" destId="{AACA2A17-BE76-4DE2-B421-E931F2F234AD}" srcOrd="0" destOrd="0" parTransId="{95B9012D-A672-48F8-AA76-3D787B4AEC23}" sibTransId="{162C9865-051D-4488-94D3-7E5229AF9997}"/>
    <dgm:cxn modelId="{88E64746-14EE-4956-9618-F91A1B0A304E}" srcId="{B9529678-2F3B-4848-831A-B0B6E13CE2FB}" destId="{940E42F2-CEF8-4875-987A-9223AC3C9208}" srcOrd="1" destOrd="0" parTransId="{30EC5661-2B68-4E30-A6D0-19758108F3AE}" sibTransId="{4B68DB93-9CEF-4781-9224-3009FFD7E614}"/>
    <dgm:cxn modelId="{EEB0BA47-861A-4939-A7E3-783A1F501821}" type="presOf" srcId="{B9529678-2F3B-4848-831A-B0B6E13CE2FB}" destId="{AA5662AC-2088-46B3-9295-A9604C7D0BEC}" srcOrd="0" destOrd="0" presId="urn:microsoft.com/office/officeart/2018/2/layout/IconCircleList"/>
    <dgm:cxn modelId="{C65436A7-B955-4997-B4B4-F01E7E33D87B}" srcId="{B9529678-2F3B-4848-831A-B0B6E13CE2FB}" destId="{874B823F-7862-4D81-8590-976E743986D1}" srcOrd="2" destOrd="0" parTransId="{58667E3D-6377-472F-896F-F6CE8980337C}" sibTransId="{01ACEB50-5C5E-4200-AFFD-CF074034A85C}"/>
    <dgm:cxn modelId="{61BB8DD5-CF7E-4D7F-B73E-F0199799A8E7}" type="presOf" srcId="{4B68DB93-9CEF-4781-9224-3009FFD7E614}" destId="{69DD6746-86C0-4AF7-99F6-4EF62C02913E}" srcOrd="0" destOrd="0" presId="urn:microsoft.com/office/officeart/2018/2/layout/IconCircleList"/>
    <dgm:cxn modelId="{4C9CA2FC-E0E5-4CF8-99F8-1688CFC5A210}" type="presOf" srcId="{874B823F-7862-4D81-8590-976E743986D1}" destId="{A6320DC2-6440-4C74-9F27-0B68F8539FEB}" srcOrd="0" destOrd="0" presId="urn:microsoft.com/office/officeart/2018/2/layout/IconCircleList"/>
    <dgm:cxn modelId="{11DEF133-2671-47D8-9C31-2B35DE540B9A}" type="presParOf" srcId="{AA5662AC-2088-46B3-9295-A9604C7D0BEC}" destId="{66AFF6AF-7B6B-41F3-BF5D-9E1F04F19F0D}" srcOrd="0" destOrd="0" presId="urn:microsoft.com/office/officeart/2018/2/layout/IconCircleList"/>
    <dgm:cxn modelId="{C42FA341-41F8-4D05-8D1D-B9075AC5E137}" type="presParOf" srcId="{66AFF6AF-7B6B-41F3-BF5D-9E1F04F19F0D}" destId="{FE9B9C7B-FB58-49D1-994C-6F5FD7D0E135}" srcOrd="0" destOrd="0" presId="urn:microsoft.com/office/officeart/2018/2/layout/IconCircleList"/>
    <dgm:cxn modelId="{4B879D6F-F919-4000-B253-A7BBF611D9F7}" type="presParOf" srcId="{FE9B9C7B-FB58-49D1-994C-6F5FD7D0E135}" destId="{42A7105B-F9FD-4048-8DA7-D3606333FDDB}" srcOrd="0" destOrd="0" presId="urn:microsoft.com/office/officeart/2018/2/layout/IconCircleList"/>
    <dgm:cxn modelId="{6FF23263-5C3E-4E7E-B5BE-22A6FD1F655C}" type="presParOf" srcId="{FE9B9C7B-FB58-49D1-994C-6F5FD7D0E135}" destId="{CCD8CD47-1F5A-42E8-8EB6-370114AAB502}" srcOrd="1" destOrd="0" presId="urn:microsoft.com/office/officeart/2018/2/layout/IconCircleList"/>
    <dgm:cxn modelId="{C675BECD-DA6B-40B5-9DF4-7078C2CC12F7}" type="presParOf" srcId="{FE9B9C7B-FB58-49D1-994C-6F5FD7D0E135}" destId="{2F321189-F694-4A3B-A16B-8AA5E0B12461}" srcOrd="2" destOrd="0" presId="urn:microsoft.com/office/officeart/2018/2/layout/IconCircleList"/>
    <dgm:cxn modelId="{B944ABA5-6C4E-40D1-8761-CD11229F88D8}" type="presParOf" srcId="{FE9B9C7B-FB58-49D1-994C-6F5FD7D0E135}" destId="{CF7C2948-08C7-4ABC-BFBD-279D06F6B952}" srcOrd="3" destOrd="0" presId="urn:microsoft.com/office/officeart/2018/2/layout/IconCircleList"/>
    <dgm:cxn modelId="{B1A43854-247F-41E5-ADEB-E549DC8978CA}" type="presParOf" srcId="{66AFF6AF-7B6B-41F3-BF5D-9E1F04F19F0D}" destId="{3144ED5D-5A70-45E8-96A3-17F7164D6B0F}" srcOrd="1" destOrd="0" presId="urn:microsoft.com/office/officeart/2018/2/layout/IconCircleList"/>
    <dgm:cxn modelId="{612FECC1-7CCB-4C9B-ADD7-C62EC6A4374D}" type="presParOf" srcId="{66AFF6AF-7B6B-41F3-BF5D-9E1F04F19F0D}" destId="{48B2C7EC-5C28-4671-A90F-CD64CE6DDCD5}" srcOrd="2" destOrd="0" presId="urn:microsoft.com/office/officeart/2018/2/layout/IconCircleList"/>
    <dgm:cxn modelId="{791D47E5-2922-47AC-AEA6-E43BECDF3D93}" type="presParOf" srcId="{48B2C7EC-5C28-4671-A90F-CD64CE6DDCD5}" destId="{705FFD2D-0B42-442A-8DBB-596FD43EF9F5}" srcOrd="0" destOrd="0" presId="urn:microsoft.com/office/officeart/2018/2/layout/IconCircleList"/>
    <dgm:cxn modelId="{3E490DF5-6A0F-4027-9C23-3AA61FF7317E}" type="presParOf" srcId="{48B2C7EC-5C28-4671-A90F-CD64CE6DDCD5}" destId="{B40DF89D-E975-4B85-9A89-61E10D86CBF6}" srcOrd="1" destOrd="0" presId="urn:microsoft.com/office/officeart/2018/2/layout/IconCircleList"/>
    <dgm:cxn modelId="{6E7C7A34-D2E4-45EE-8071-821249FC0E0D}" type="presParOf" srcId="{48B2C7EC-5C28-4671-A90F-CD64CE6DDCD5}" destId="{AC303E16-4413-41C6-837A-5EB4713CB958}" srcOrd="2" destOrd="0" presId="urn:microsoft.com/office/officeart/2018/2/layout/IconCircleList"/>
    <dgm:cxn modelId="{DB4AEEC3-C9B1-4E6A-AB7A-2E1F8DD3E6ED}" type="presParOf" srcId="{48B2C7EC-5C28-4671-A90F-CD64CE6DDCD5}" destId="{B1C7C212-930A-4D19-9E93-C0FC548D4720}" srcOrd="3" destOrd="0" presId="urn:microsoft.com/office/officeart/2018/2/layout/IconCircleList"/>
    <dgm:cxn modelId="{86CC2BD9-4E76-43B7-8BC4-D3E418925147}" type="presParOf" srcId="{66AFF6AF-7B6B-41F3-BF5D-9E1F04F19F0D}" destId="{69DD6746-86C0-4AF7-99F6-4EF62C02913E}" srcOrd="3" destOrd="0" presId="urn:microsoft.com/office/officeart/2018/2/layout/IconCircleList"/>
    <dgm:cxn modelId="{D0117040-05C1-4D2F-9851-424AE261F06D}" type="presParOf" srcId="{66AFF6AF-7B6B-41F3-BF5D-9E1F04F19F0D}" destId="{09FBD666-105C-4458-8A7A-06B255451693}" srcOrd="4" destOrd="0" presId="urn:microsoft.com/office/officeart/2018/2/layout/IconCircleList"/>
    <dgm:cxn modelId="{92459642-F409-48BB-8AA6-9CC8ED5DAEC1}" type="presParOf" srcId="{09FBD666-105C-4458-8A7A-06B255451693}" destId="{D93894F9-99F7-475F-954F-1AD289965CDC}" srcOrd="0" destOrd="0" presId="urn:microsoft.com/office/officeart/2018/2/layout/IconCircleList"/>
    <dgm:cxn modelId="{5BE2665F-228D-4E88-9E72-6D4E2140CB1E}" type="presParOf" srcId="{09FBD666-105C-4458-8A7A-06B255451693}" destId="{A359CAEF-143C-4CE6-9100-39E047D848F1}" srcOrd="1" destOrd="0" presId="urn:microsoft.com/office/officeart/2018/2/layout/IconCircleList"/>
    <dgm:cxn modelId="{56B3F538-8C38-4D55-ABFD-3ADEF090F58F}" type="presParOf" srcId="{09FBD666-105C-4458-8A7A-06B255451693}" destId="{81AB7B98-7BE0-4E9F-BE5B-06F0124CD2A8}" srcOrd="2" destOrd="0" presId="urn:microsoft.com/office/officeart/2018/2/layout/IconCircleList"/>
    <dgm:cxn modelId="{699CF005-967B-4057-9236-249FAEA052F4}" type="presParOf" srcId="{09FBD666-105C-4458-8A7A-06B255451693}" destId="{A6320DC2-6440-4C74-9F27-0B68F8539FEB}" srcOrd="3" destOrd="0" presId="urn:microsoft.com/office/officeart/2018/2/layout/IconCircle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3BB3505-A669-40FB-BC67-475CB61F9960}" type="doc">
      <dgm:prSet loTypeId="urn:microsoft.com/office/officeart/2005/8/layout/vList5" loCatId="list" qsTypeId="urn:microsoft.com/office/officeart/2005/8/quickstyle/simple4" qsCatId="simple" csTypeId="urn:microsoft.com/office/officeart/2005/8/colors/colorful5" csCatId="colorful"/>
      <dgm:spPr/>
      <dgm:t>
        <a:bodyPr/>
        <a:lstStyle/>
        <a:p>
          <a:endParaRPr lang="en-US"/>
        </a:p>
      </dgm:t>
    </dgm:pt>
    <dgm:pt modelId="{63B4A4A4-CDF9-44D6-A3DD-30FC335FB47C}">
      <dgm:prSet/>
      <dgm:spPr/>
      <dgm:t>
        <a:bodyPr/>
        <a:lstStyle/>
        <a:p>
          <a:r>
            <a:rPr lang="en-US"/>
            <a:t>Following Machine Learning models were used to make their individual baseline :</a:t>
          </a:r>
        </a:p>
      </dgm:t>
    </dgm:pt>
    <dgm:pt modelId="{27B81223-BDC9-4A5E-A17A-E5EF7F2B4A4E}" type="parTrans" cxnId="{80D2617F-64D0-46A7-9528-CD18E95A1069}">
      <dgm:prSet/>
      <dgm:spPr/>
      <dgm:t>
        <a:bodyPr/>
        <a:lstStyle/>
        <a:p>
          <a:endParaRPr lang="en-US"/>
        </a:p>
      </dgm:t>
    </dgm:pt>
    <dgm:pt modelId="{65F2E94A-BA65-4821-81FC-DC7592E8CF06}" type="sibTrans" cxnId="{80D2617F-64D0-46A7-9528-CD18E95A1069}">
      <dgm:prSet/>
      <dgm:spPr/>
      <dgm:t>
        <a:bodyPr/>
        <a:lstStyle/>
        <a:p>
          <a:endParaRPr lang="en-US"/>
        </a:p>
      </dgm:t>
    </dgm:pt>
    <dgm:pt modelId="{C96616D7-E8D4-4F1B-98B3-748888780070}">
      <dgm:prSet/>
      <dgm:spPr/>
      <dgm:t>
        <a:bodyPr/>
        <a:lstStyle/>
        <a:p>
          <a:r>
            <a:rPr lang="en-US"/>
            <a:t>Linear Regression: No regularization</a:t>
          </a:r>
        </a:p>
      </dgm:t>
    </dgm:pt>
    <dgm:pt modelId="{6E7D91F8-E8C1-401E-99A4-B4FB5E064EA3}" type="parTrans" cxnId="{7EAE0F97-EE3A-483C-BB6C-6C044A8AEE0B}">
      <dgm:prSet/>
      <dgm:spPr/>
      <dgm:t>
        <a:bodyPr/>
        <a:lstStyle/>
        <a:p>
          <a:endParaRPr lang="en-US"/>
        </a:p>
      </dgm:t>
    </dgm:pt>
    <dgm:pt modelId="{0B9D803A-3562-4110-9F71-6B3B7FBA3F56}" type="sibTrans" cxnId="{7EAE0F97-EE3A-483C-BB6C-6C044A8AEE0B}">
      <dgm:prSet/>
      <dgm:spPr/>
      <dgm:t>
        <a:bodyPr/>
        <a:lstStyle/>
        <a:p>
          <a:endParaRPr lang="en-US"/>
        </a:p>
      </dgm:t>
    </dgm:pt>
    <dgm:pt modelId="{6D6EFFFD-2EFA-429A-85CA-C56572E4003C}">
      <dgm:prSet/>
      <dgm:spPr/>
      <dgm:t>
        <a:bodyPr/>
        <a:lstStyle/>
        <a:p>
          <a:r>
            <a:rPr lang="en-US"/>
            <a:t>XGBoost</a:t>
          </a:r>
        </a:p>
      </dgm:t>
    </dgm:pt>
    <dgm:pt modelId="{BD249332-97B5-4DF2-804B-4E2213CAC2B2}" type="parTrans" cxnId="{7CCAA763-E400-4F81-B738-B6CB8724B295}">
      <dgm:prSet/>
      <dgm:spPr/>
      <dgm:t>
        <a:bodyPr/>
        <a:lstStyle/>
        <a:p>
          <a:endParaRPr lang="en-US"/>
        </a:p>
      </dgm:t>
    </dgm:pt>
    <dgm:pt modelId="{E43FF915-0FCE-4D0A-AF8E-9C313E15E71C}" type="sibTrans" cxnId="{7CCAA763-E400-4F81-B738-B6CB8724B295}">
      <dgm:prSet/>
      <dgm:spPr/>
      <dgm:t>
        <a:bodyPr/>
        <a:lstStyle/>
        <a:p>
          <a:endParaRPr lang="en-US"/>
        </a:p>
      </dgm:t>
    </dgm:pt>
    <dgm:pt modelId="{3825F100-42EE-4A24-B903-7268DCB95D81}">
      <dgm:prSet/>
      <dgm:spPr/>
      <dgm:t>
        <a:bodyPr/>
        <a:lstStyle/>
        <a:p>
          <a:r>
            <a:rPr lang="en-US"/>
            <a:t>Ridge Regression: L2 regularization (shrinkage)</a:t>
          </a:r>
        </a:p>
      </dgm:t>
    </dgm:pt>
    <dgm:pt modelId="{283B49A8-3546-4138-8B19-13DF76FCCD36}" type="parTrans" cxnId="{C8EA00A4-7998-4A69-A6D2-2F3FBE490CEF}">
      <dgm:prSet/>
      <dgm:spPr/>
      <dgm:t>
        <a:bodyPr/>
        <a:lstStyle/>
        <a:p>
          <a:endParaRPr lang="en-US"/>
        </a:p>
      </dgm:t>
    </dgm:pt>
    <dgm:pt modelId="{C239BC62-3E36-4220-B1E0-E754FB3E93F0}" type="sibTrans" cxnId="{C8EA00A4-7998-4A69-A6D2-2F3FBE490CEF}">
      <dgm:prSet/>
      <dgm:spPr/>
      <dgm:t>
        <a:bodyPr/>
        <a:lstStyle/>
        <a:p>
          <a:endParaRPr lang="en-US"/>
        </a:p>
      </dgm:t>
    </dgm:pt>
    <dgm:pt modelId="{CC02E453-3968-430E-BED3-BCEC4F813D92}">
      <dgm:prSet/>
      <dgm:spPr/>
      <dgm:t>
        <a:bodyPr/>
        <a:lstStyle/>
        <a:p>
          <a:r>
            <a:rPr lang="en-US"/>
            <a:t>Lasso Regression: L1 regularization (feature selection)</a:t>
          </a:r>
        </a:p>
      </dgm:t>
    </dgm:pt>
    <dgm:pt modelId="{D54A00BC-FF21-41E8-A71E-853C8F2E2F79}" type="parTrans" cxnId="{02995AB3-D178-4474-81F0-FCAE33877FA4}">
      <dgm:prSet/>
      <dgm:spPr/>
      <dgm:t>
        <a:bodyPr/>
        <a:lstStyle/>
        <a:p>
          <a:endParaRPr lang="en-US"/>
        </a:p>
      </dgm:t>
    </dgm:pt>
    <dgm:pt modelId="{97DFBB0F-314A-43B4-81DD-D3FD947A2ABC}" type="sibTrans" cxnId="{02995AB3-D178-4474-81F0-FCAE33877FA4}">
      <dgm:prSet/>
      <dgm:spPr/>
      <dgm:t>
        <a:bodyPr/>
        <a:lstStyle/>
        <a:p>
          <a:endParaRPr lang="en-US"/>
        </a:p>
      </dgm:t>
    </dgm:pt>
    <dgm:pt modelId="{DF453B40-50A2-469D-A494-1E493801B7E2}">
      <dgm:prSet/>
      <dgm:spPr/>
      <dgm:t>
        <a:bodyPr/>
        <a:lstStyle/>
        <a:p>
          <a:r>
            <a:rPr lang="en-US"/>
            <a:t>Decision Tree</a:t>
          </a:r>
        </a:p>
      </dgm:t>
    </dgm:pt>
    <dgm:pt modelId="{77ACD4F1-AF32-4BA4-A762-2E098CA9DEA0}" type="parTrans" cxnId="{9952B6B0-8DA7-4A9B-B395-EA26A89A3ADE}">
      <dgm:prSet/>
      <dgm:spPr/>
      <dgm:t>
        <a:bodyPr/>
        <a:lstStyle/>
        <a:p>
          <a:endParaRPr lang="en-US"/>
        </a:p>
      </dgm:t>
    </dgm:pt>
    <dgm:pt modelId="{3415FE87-22CE-4285-B29C-A124E4E5E761}" type="sibTrans" cxnId="{9952B6B0-8DA7-4A9B-B395-EA26A89A3ADE}">
      <dgm:prSet/>
      <dgm:spPr/>
      <dgm:t>
        <a:bodyPr/>
        <a:lstStyle/>
        <a:p>
          <a:endParaRPr lang="en-US"/>
        </a:p>
      </dgm:t>
    </dgm:pt>
    <dgm:pt modelId="{9ECF2441-44A5-4AC4-B32E-330D31A13921}" type="pres">
      <dgm:prSet presAssocID="{53BB3505-A669-40FB-BC67-475CB61F9960}" presName="Name0" presStyleCnt="0">
        <dgm:presLayoutVars>
          <dgm:dir/>
          <dgm:animLvl val="lvl"/>
          <dgm:resizeHandles val="exact"/>
        </dgm:presLayoutVars>
      </dgm:prSet>
      <dgm:spPr/>
    </dgm:pt>
    <dgm:pt modelId="{7431BC39-9E37-464B-ABE5-45A66BA32288}" type="pres">
      <dgm:prSet presAssocID="{63B4A4A4-CDF9-44D6-A3DD-30FC335FB47C}" presName="linNode" presStyleCnt="0"/>
      <dgm:spPr/>
    </dgm:pt>
    <dgm:pt modelId="{9FA35596-317F-46F0-9677-A32403D86426}" type="pres">
      <dgm:prSet presAssocID="{63B4A4A4-CDF9-44D6-A3DD-30FC335FB47C}" presName="parentText" presStyleLbl="node1" presStyleIdx="0" presStyleCnt="1">
        <dgm:presLayoutVars>
          <dgm:chMax val="1"/>
          <dgm:bulletEnabled val="1"/>
        </dgm:presLayoutVars>
      </dgm:prSet>
      <dgm:spPr/>
    </dgm:pt>
    <dgm:pt modelId="{5D558458-DD79-455F-B9D3-7EA1FD4DCA25}" type="pres">
      <dgm:prSet presAssocID="{63B4A4A4-CDF9-44D6-A3DD-30FC335FB47C}" presName="descendantText" presStyleLbl="alignAccFollowNode1" presStyleIdx="0" presStyleCnt="1">
        <dgm:presLayoutVars>
          <dgm:bulletEnabled val="1"/>
        </dgm:presLayoutVars>
      </dgm:prSet>
      <dgm:spPr/>
    </dgm:pt>
  </dgm:ptLst>
  <dgm:cxnLst>
    <dgm:cxn modelId="{A170EB1D-0C20-4461-8384-38FF84788344}" type="presOf" srcId="{63B4A4A4-CDF9-44D6-A3DD-30FC335FB47C}" destId="{9FA35596-317F-46F0-9677-A32403D86426}" srcOrd="0" destOrd="0" presId="urn:microsoft.com/office/officeart/2005/8/layout/vList5"/>
    <dgm:cxn modelId="{7CCAA763-E400-4F81-B738-B6CB8724B295}" srcId="{63B4A4A4-CDF9-44D6-A3DD-30FC335FB47C}" destId="{6D6EFFFD-2EFA-429A-85CA-C56572E4003C}" srcOrd="1" destOrd="0" parTransId="{BD249332-97B5-4DF2-804B-4E2213CAC2B2}" sibTransId="{E43FF915-0FCE-4D0A-AF8E-9C313E15E71C}"/>
    <dgm:cxn modelId="{F2991665-CE6D-4986-A1B4-2A93D10DB1F9}" type="presOf" srcId="{3825F100-42EE-4A24-B903-7268DCB95D81}" destId="{5D558458-DD79-455F-B9D3-7EA1FD4DCA25}" srcOrd="0" destOrd="2" presId="urn:microsoft.com/office/officeart/2005/8/layout/vList5"/>
    <dgm:cxn modelId="{70781B48-8DE5-4599-BC3B-156F78F88BE6}" type="presOf" srcId="{53BB3505-A669-40FB-BC67-475CB61F9960}" destId="{9ECF2441-44A5-4AC4-B32E-330D31A13921}" srcOrd="0" destOrd="0" presId="urn:microsoft.com/office/officeart/2005/8/layout/vList5"/>
    <dgm:cxn modelId="{80D2617F-64D0-46A7-9528-CD18E95A1069}" srcId="{53BB3505-A669-40FB-BC67-475CB61F9960}" destId="{63B4A4A4-CDF9-44D6-A3DD-30FC335FB47C}" srcOrd="0" destOrd="0" parTransId="{27B81223-BDC9-4A5E-A17A-E5EF7F2B4A4E}" sibTransId="{65F2E94A-BA65-4821-81FC-DC7592E8CF06}"/>
    <dgm:cxn modelId="{0B91128F-5CEF-4284-B8BA-02266372BE93}" type="presOf" srcId="{C96616D7-E8D4-4F1B-98B3-748888780070}" destId="{5D558458-DD79-455F-B9D3-7EA1FD4DCA25}" srcOrd="0" destOrd="0" presId="urn:microsoft.com/office/officeart/2005/8/layout/vList5"/>
    <dgm:cxn modelId="{7EAE0F97-EE3A-483C-BB6C-6C044A8AEE0B}" srcId="{63B4A4A4-CDF9-44D6-A3DD-30FC335FB47C}" destId="{C96616D7-E8D4-4F1B-98B3-748888780070}" srcOrd="0" destOrd="0" parTransId="{6E7D91F8-E8C1-401E-99A4-B4FB5E064EA3}" sibTransId="{0B9D803A-3562-4110-9F71-6B3B7FBA3F56}"/>
    <dgm:cxn modelId="{C8EA00A4-7998-4A69-A6D2-2F3FBE490CEF}" srcId="{63B4A4A4-CDF9-44D6-A3DD-30FC335FB47C}" destId="{3825F100-42EE-4A24-B903-7268DCB95D81}" srcOrd="2" destOrd="0" parTransId="{283B49A8-3546-4138-8B19-13DF76FCCD36}" sibTransId="{C239BC62-3E36-4220-B1E0-E754FB3E93F0}"/>
    <dgm:cxn modelId="{9952B6B0-8DA7-4A9B-B395-EA26A89A3ADE}" srcId="{63B4A4A4-CDF9-44D6-A3DD-30FC335FB47C}" destId="{DF453B40-50A2-469D-A494-1E493801B7E2}" srcOrd="4" destOrd="0" parTransId="{77ACD4F1-AF32-4BA4-A762-2E098CA9DEA0}" sibTransId="{3415FE87-22CE-4285-B29C-A124E4E5E761}"/>
    <dgm:cxn modelId="{02995AB3-D178-4474-81F0-FCAE33877FA4}" srcId="{63B4A4A4-CDF9-44D6-A3DD-30FC335FB47C}" destId="{CC02E453-3968-430E-BED3-BCEC4F813D92}" srcOrd="3" destOrd="0" parTransId="{D54A00BC-FF21-41E8-A71E-853C8F2E2F79}" sibTransId="{97DFBB0F-314A-43B4-81DD-D3FD947A2ABC}"/>
    <dgm:cxn modelId="{5E6968D7-15A0-410B-A5CA-E80D133FE7D8}" type="presOf" srcId="{6D6EFFFD-2EFA-429A-85CA-C56572E4003C}" destId="{5D558458-DD79-455F-B9D3-7EA1FD4DCA25}" srcOrd="0" destOrd="1" presId="urn:microsoft.com/office/officeart/2005/8/layout/vList5"/>
    <dgm:cxn modelId="{BE1434DF-39CC-4E5A-9B34-F0D4CDBF59B8}" type="presOf" srcId="{CC02E453-3968-430E-BED3-BCEC4F813D92}" destId="{5D558458-DD79-455F-B9D3-7EA1FD4DCA25}" srcOrd="0" destOrd="3" presId="urn:microsoft.com/office/officeart/2005/8/layout/vList5"/>
    <dgm:cxn modelId="{26033CF7-4122-4385-8E7A-33105C804134}" type="presOf" srcId="{DF453B40-50A2-469D-A494-1E493801B7E2}" destId="{5D558458-DD79-455F-B9D3-7EA1FD4DCA25}" srcOrd="0" destOrd="4" presId="urn:microsoft.com/office/officeart/2005/8/layout/vList5"/>
    <dgm:cxn modelId="{2BDEDD9E-9310-4169-B4A1-C92BE7FFE4F3}" type="presParOf" srcId="{9ECF2441-44A5-4AC4-B32E-330D31A13921}" destId="{7431BC39-9E37-464B-ABE5-45A66BA32288}" srcOrd="0" destOrd="0" presId="urn:microsoft.com/office/officeart/2005/8/layout/vList5"/>
    <dgm:cxn modelId="{959E677D-C4F4-40B6-80B3-BE6B3DB46D91}" type="presParOf" srcId="{7431BC39-9E37-464B-ABE5-45A66BA32288}" destId="{9FA35596-317F-46F0-9677-A32403D86426}" srcOrd="0" destOrd="0" presId="urn:microsoft.com/office/officeart/2005/8/layout/vList5"/>
    <dgm:cxn modelId="{7CCF2A29-BD3A-4C2F-A38B-39489D1241E2}" type="presParOf" srcId="{7431BC39-9E37-464B-ABE5-45A66BA32288}" destId="{5D558458-DD79-455F-B9D3-7EA1FD4DCA25}" srcOrd="1" destOrd="0" presId="urn:microsoft.com/office/officeart/2005/8/layout/vList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940997F1-2299-4095-A624-8E6D9CFECAAE}" type="doc">
      <dgm:prSet loTypeId="urn:microsoft.com/office/officeart/2005/8/layout/default" loCatId="list" qsTypeId="urn:microsoft.com/office/officeart/2005/8/quickstyle/simple4" qsCatId="simple" csTypeId="urn:microsoft.com/office/officeart/2005/8/colors/colorful5" csCatId="colorful"/>
      <dgm:spPr/>
      <dgm:t>
        <a:bodyPr/>
        <a:lstStyle/>
        <a:p>
          <a:endParaRPr lang="en-US"/>
        </a:p>
      </dgm:t>
    </dgm:pt>
    <dgm:pt modelId="{50E50810-E907-4DE3-A583-6795ECC4C94E}">
      <dgm:prSet/>
      <dgm:spPr/>
      <dgm:t>
        <a:bodyPr/>
        <a:lstStyle/>
        <a:p>
          <a:r>
            <a:rPr lang="en-US"/>
            <a:t>K-FOLD Validation</a:t>
          </a:r>
        </a:p>
      </dgm:t>
    </dgm:pt>
    <dgm:pt modelId="{2FD42D80-D243-49B1-B480-439409C846B0}" type="parTrans" cxnId="{703D9326-AAC3-48FB-917B-136304189047}">
      <dgm:prSet/>
      <dgm:spPr/>
      <dgm:t>
        <a:bodyPr/>
        <a:lstStyle/>
        <a:p>
          <a:endParaRPr lang="en-US"/>
        </a:p>
      </dgm:t>
    </dgm:pt>
    <dgm:pt modelId="{169E9D94-B9A3-43A5-8821-238EB485A0B7}" type="sibTrans" cxnId="{703D9326-AAC3-48FB-917B-136304189047}">
      <dgm:prSet/>
      <dgm:spPr/>
      <dgm:t>
        <a:bodyPr/>
        <a:lstStyle/>
        <a:p>
          <a:endParaRPr lang="en-US"/>
        </a:p>
      </dgm:t>
    </dgm:pt>
    <dgm:pt modelId="{0EA8452D-57F3-433C-8CE6-C319A797C08A}">
      <dgm:prSet/>
      <dgm:spPr/>
      <dgm:t>
        <a:bodyPr/>
        <a:lstStyle/>
        <a:p>
          <a:r>
            <a:rPr lang="en-US"/>
            <a:t>Normalizing Data</a:t>
          </a:r>
        </a:p>
      </dgm:t>
    </dgm:pt>
    <dgm:pt modelId="{835F0BCC-D375-4456-BD29-29C99E2E0118}" type="parTrans" cxnId="{F9782B95-7FAE-4399-80E8-8C73FC6F9D1E}">
      <dgm:prSet/>
      <dgm:spPr/>
      <dgm:t>
        <a:bodyPr/>
        <a:lstStyle/>
        <a:p>
          <a:endParaRPr lang="en-US"/>
        </a:p>
      </dgm:t>
    </dgm:pt>
    <dgm:pt modelId="{3F1C349A-6657-4C47-B645-5F4EA7F1A34E}" type="sibTrans" cxnId="{F9782B95-7FAE-4399-80E8-8C73FC6F9D1E}">
      <dgm:prSet/>
      <dgm:spPr/>
      <dgm:t>
        <a:bodyPr/>
        <a:lstStyle/>
        <a:p>
          <a:endParaRPr lang="en-US"/>
        </a:p>
      </dgm:t>
    </dgm:pt>
    <dgm:pt modelId="{665CDE72-3592-480B-935B-BF6F65C05B6B}">
      <dgm:prSet/>
      <dgm:spPr/>
      <dgm:t>
        <a:bodyPr/>
        <a:lstStyle/>
        <a:p>
          <a:r>
            <a:rPr lang="en-US"/>
            <a:t>Grid search parameter Tuning</a:t>
          </a:r>
        </a:p>
      </dgm:t>
    </dgm:pt>
    <dgm:pt modelId="{C3F19D4D-A023-4DAE-A451-E0402776010D}" type="parTrans" cxnId="{9029D967-CFAD-4AA8-9614-AA561C11CBB2}">
      <dgm:prSet/>
      <dgm:spPr/>
      <dgm:t>
        <a:bodyPr/>
        <a:lstStyle/>
        <a:p>
          <a:endParaRPr lang="en-US"/>
        </a:p>
      </dgm:t>
    </dgm:pt>
    <dgm:pt modelId="{F94C80F0-9FDC-4B35-996D-3DB4FBE2BCA6}" type="sibTrans" cxnId="{9029D967-CFAD-4AA8-9614-AA561C11CBB2}">
      <dgm:prSet/>
      <dgm:spPr/>
      <dgm:t>
        <a:bodyPr/>
        <a:lstStyle/>
        <a:p>
          <a:endParaRPr lang="en-US"/>
        </a:p>
      </dgm:t>
    </dgm:pt>
    <dgm:pt modelId="{C8D05579-B6A9-4C16-9CC6-35DEDF9D9368}" type="pres">
      <dgm:prSet presAssocID="{940997F1-2299-4095-A624-8E6D9CFECAAE}" presName="diagram" presStyleCnt="0">
        <dgm:presLayoutVars>
          <dgm:dir/>
          <dgm:resizeHandles val="exact"/>
        </dgm:presLayoutVars>
      </dgm:prSet>
      <dgm:spPr/>
    </dgm:pt>
    <dgm:pt modelId="{9176605E-2139-4272-AF06-9E355490192E}" type="pres">
      <dgm:prSet presAssocID="{50E50810-E907-4DE3-A583-6795ECC4C94E}" presName="node" presStyleLbl="node1" presStyleIdx="0" presStyleCnt="3">
        <dgm:presLayoutVars>
          <dgm:bulletEnabled val="1"/>
        </dgm:presLayoutVars>
      </dgm:prSet>
      <dgm:spPr/>
    </dgm:pt>
    <dgm:pt modelId="{3E47EA6D-E18D-4306-8831-287113848FE8}" type="pres">
      <dgm:prSet presAssocID="{169E9D94-B9A3-43A5-8821-238EB485A0B7}" presName="sibTrans" presStyleCnt="0"/>
      <dgm:spPr/>
    </dgm:pt>
    <dgm:pt modelId="{C99DDD53-862B-4EB3-9BE4-88312FD206C4}" type="pres">
      <dgm:prSet presAssocID="{0EA8452D-57F3-433C-8CE6-C319A797C08A}" presName="node" presStyleLbl="node1" presStyleIdx="1" presStyleCnt="3">
        <dgm:presLayoutVars>
          <dgm:bulletEnabled val="1"/>
        </dgm:presLayoutVars>
      </dgm:prSet>
      <dgm:spPr/>
    </dgm:pt>
    <dgm:pt modelId="{C36EC83F-E35E-4089-9E73-9EB17605EEF5}" type="pres">
      <dgm:prSet presAssocID="{3F1C349A-6657-4C47-B645-5F4EA7F1A34E}" presName="sibTrans" presStyleCnt="0"/>
      <dgm:spPr/>
    </dgm:pt>
    <dgm:pt modelId="{1C8E788B-69E7-4A6A-BA9F-F8FA0D606B6D}" type="pres">
      <dgm:prSet presAssocID="{665CDE72-3592-480B-935B-BF6F65C05B6B}" presName="node" presStyleLbl="node1" presStyleIdx="2" presStyleCnt="3">
        <dgm:presLayoutVars>
          <dgm:bulletEnabled val="1"/>
        </dgm:presLayoutVars>
      </dgm:prSet>
      <dgm:spPr/>
    </dgm:pt>
  </dgm:ptLst>
  <dgm:cxnLst>
    <dgm:cxn modelId="{76673923-0E05-4307-8437-F34321CD61FC}" type="presOf" srcId="{940997F1-2299-4095-A624-8E6D9CFECAAE}" destId="{C8D05579-B6A9-4C16-9CC6-35DEDF9D9368}" srcOrd="0" destOrd="0" presId="urn:microsoft.com/office/officeart/2005/8/layout/default"/>
    <dgm:cxn modelId="{703D9326-AAC3-48FB-917B-136304189047}" srcId="{940997F1-2299-4095-A624-8E6D9CFECAAE}" destId="{50E50810-E907-4DE3-A583-6795ECC4C94E}" srcOrd="0" destOrd="0" parTransId="{2FD42D80-D243-49B1-B480-439409C846B0}" sibTransId="{169E9D94-B9A3-43A5-8821-238EB485A0B7}"/>
    <dgm:cxn modelId="{AAF4152D-82EE-4DEC-B662-DB425B15CBDD}" type="presOf" srcId="{0EA8452D-57F3-433C-8CE6-C319A797C08A}" destId="{C99DDD53-862B-4EB3-9BE4-88312FD206C4}" srcOrd="0" destOrd="0" presId="urn:microsoft.com/office/officeart/2005/8/layout/default"/>
    <dgm:cxn modelId="{6205A536-8345-4B55-AE3B-5AE2137D97D8}" type="presOf" srcId="{50E50810-E907-4DE3-A583-6795ECC4C94E}" destId="{9176605E-2139-4272-AF06-9E355490192E}" srcOrd="0" destOrd="0" presId="urn:microsoft.com/office/officeart/2005/8/layout/default"/>
    <dgm:cxn modelId="{9029D967-CFAD-4AA8-9614-AA561C11CBB2}" srcId="{940997F1-2299-4095-A624-8E6D9CFECAAE}" destId="{665CDE72-3592-480B-935B-BF6F65C05B6B}" srcOrd="2" destOrd="0" parTransId="{C3F19D4D-A023-4DAE-A451-E0402776010D}" sibTransId="{F94C80F0-9FDC-4B35-996D-3DB4FBE2BCA6}"/>
    <dgm:cxn modelId="{F9782B95-7FAE-4399-80E8-8C73FC6F9D1E}" srcId="{940997F1-2299-4095-A624-8E6D9CFECAAE}" destId="{0EA8452D-57F3-433C-8CE6-C319A797C08A}" srcOrd="1" destOrd="0" parTransId="{835F0BCC-D375-4456-BD29-29C99E2E0118}" sibTransId="{3F1C349A-6657-4C47-B645-5F4EA7F1A34E}"/>
    <dgm:cxn modelId="{D50198F7-EE39-437C-92B4-8F6B75D7E94B}" type="presOf" srcId="{665CDE72-3592-480B-935B-BF6F65C05B6B}" destId="{1C8E788B-69E7-4A6A-BA9F-F8FA0D606B6D}" srcOrd="0" destOrd="0" presId="urn:microsoft.com/office/officeart/2005/8/layout/default"/>
    <dgm:cxn modelId="{235282A2-6F79-4292-86DE-911F26A33F04}" type="presParOf" srcId="{C8D05579-B6A9-4C16-9CC6-35DEDF9D9368}" destId="{9176605E-2139-4272-AF06-9E355490192E}" srcOrd="0" destOrd="0" presId="urn:microsoft.com/office/officeart/2005/8/layout/default"/>
    <dgm:cxn modelId="{7F216A72-25AA-46C0-A0C2-69C01FA6B54B}" type="presParOf" srcId="{C8D05579-B6A9-4C16-9CC6-35DEDF9D9368}" destId="{3E47EA6D-E18D-4306-8831-287113848FE8}" srcOrd="1" destOrd="0" presId="urn:microsoft.com/office/officeart/2005/8/layout/default"/>
    <dgm:cxn modelId="{6027BE74-34C9-4C69-A4C4-D3AAA2E7198F}" type="presParOf" srcId="{C8D05579-B6A9-4C16-9CC6-35DEDF9D9368}" destId="{C99DDD53-862B-4EB3-9BE4-88312FD206C4}" srcOrd="2" destOrd="0" presId="urn:microsoft.com/office/officeart/2005/8/layout/default"/>
    <dgm:cxn modelId="{9C3398B5-C182-4588-A7FE-467D37B19319}" type="presParOf" srcId="{C8D05579-B6A9-4C16-9CC6-35DEDF9D9368}" destId="{C36EC83F-E35E-4089-9E73-9EB17605EEF5}" srcOrd="3" destOrd="0" presId="urn:microsoft.com/office/officeart/2005/8/layout/default"/>
    <dgm:cxn modelId="{AAB267E4-0B55-46B3-BE89-F6BD98EC5A7F}" type="presParOf" srcId="{C8D05579-B6A9-4C16-9CC6-35DEDF9D9368}" destId="{1C8E788B-69E7-4A6A-BA9F-F8FA0D606B6D}" srcOrd="4" destOrd="0" presId="urn:microsoft.com/office/officeart/2005/8/layout/defaul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6FC600-90C0-452E-9607-F1E039ACF88E}">
      <dsp:nvSpPr>
        <dsp:cNvPr id="0" name=""/>
        <dsp:cNvSpPr/>
      </dsp:nvSpPr>
      <dsp:spPr>
        <a:xfrm>
          <a:off x="0" y="495"/>
          <a:ext cx="10353675" cy="1159498"/>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13748F0-1A54-4B2A-B8F6-51B23FCB4964}">
      <dsp:nvSpPr>
        <dsp:cNvPr id="0" name=""/>
        <dsp:cNvSpPr/>
      </dsp:nvSpPr>
      <dsp:spPr>
        <a:xfrm>
          <a:off x="350748" y="261382"/>
          <a:ext cx="637724" cy="63772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97B59FDA-20B2-4D1D-AE06-B110BAC15EB1}">
      <dsp:nvSpPr>
        <dsp:cNvPr id="0" name=""/>
        <dsp:cNvSpPr/>
      </dsp:nvSpPr>
      <dsp:spPr>
        <a:xfrm>
          <a:off x="1339221" y="495"/>
          <a:ext cx="9014453" cy="11594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2714" tIns="122714" rIns="122714" bIns="122714" numCol="1" spcCol="1270" anchor="ctr" anchorCtr="0">
          <a:noAutofit/>
        </a:bodyPr>
        <a:lstStyle/>
        <a:p>
          <a:pPr marL="0" lvl="0" indent="0" algn="l" defTabSz="755650">
            <a:lnSpc>
              <a:spcPct val="90000"/>
            </a:lnSpc>
            <a:spcBef>
              <a:spcPct val="0"/>
            </a:spcBef>
            <a:spcAft>
              <a:spcPct val="35000"/>
            </a:spcAft>
            <a:buNone/>
          </a:pPr>
          <a:r>
            <a:rPr lang="en-US" sz="1700" b="1" kern="1200"/>
            <a:t>Data Analysis and Modeling: </a:t>
          </a:r>
          <a:r>
            <a:rPr lang="en-US" sz="1700" kern="1200"/>
            <a:t>The project involves preprocessing housing data, normalizing it, and training multiple regression models (Linear Regression, XGBoost, Ridge, Lasso, and Decision Tree) to predict the average house price based on various features.</a:t>
          </a:r>
        </a:p>
      </dsp:txBody>
      <dsp:txXfrm>
        <a:off x="1339221" y="495"/>
        <a:ext cx="9014453" cy="1159498"/>
      </dsp:txXfrm>
    </dsp:sp>
    <dsp:sp modelId="{AE28E750-A501-446C-BD69-FEE7630CDC10}">
      <dsp:nvSpPr>
        <dsp:cNvPr id="0" name=""/>
        <dsp:cNvSpPr/>
      </dsp:nvSpPr>
      <dsp:spPr>
        <a:xfrm>
          <a:off x="0" y="1449869"/>
          <a:ext cx="10353675" cy="1159498"/>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2797D66-3C81-4CD4-8EFF-DFB7EA71DF08}">
      <dsp:nvSpPr>
        <dsp:cNvPr id="0" name=""/>
        <dsp:cNvSpPr/>
      </dsp:nvSpPr>
      <dsp:spPr>
        <a:xfrm>
          <a:off x="350748" y="1710756"/>
          <a:ext cx="637724" cy="63772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AA721C67-F515-4E2E-B778-A4CB64FFC774}">
      <dsp:nvSpPr>
        <dsp:cNvPr id="0" name=""/>
        <dsp:cNvSpPr/>
      </dsp:nvSpPr>
      <dsp:spPr>
        <a:xfrm>
          <a:off x="1339221" y="1449869"/>
          <a:ext cx="9014453" cy="11594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2714" tIns="122714" rIns="122714" bIns="122714" numCol="1" spcCol="1270" anchor="ctr" anchorCtr="0">
          <a:noAutofit/>
        </a:bodyPr>
        <a:lstStyle/>
        <a:p>
          <a:pPr marL="0" lvl="0" indent="0" algn="l" defTabSz="755650">
            <a:lnSpc>
              <a:spcPct val="90000"/>
            </a:lnSpc>
            <a:spcBef>
              <a:spcPct val="0"/>
            </a:spcBef>
            <a:spcAft>
              <a:spcPct val="35000"/>
            </a:spcAft>
            <a:buNone/>
          </a:pPr>
          <a:r>
            <a:rPr lang="en-US" sz="1700" b="1" kern="1200"/>
            <a:t>Model Evaluation</a:t>
          </a:r>
          <a:r>
            <a:rPr lang="en-US" sz="1700" kern="1200"/>
            <a:t>: The models are evaluated using cross-validation, grid search for hyperparameter tuning (especially for XGBoost), and RMSE (Root Mean Squared Error) to assess their predictive accuracy.</a:t>
          </a:r>
        </a:p>
      </dsp:txBody>
      <dsp:txXfrm>
        <a:off x="1339221" y="1449869"/>
        <a:ext cx="9014453" cy="1159498"/>
      </dsp:txXfrm>
    </dsp:sp>
    <dsp:sp modelId="{7174E266-E4AC-4808-B09D-D01C92DFA4DB}">
      <dsp:nvSpPr>
        <dsp:cNvPr id="0" name=""/>
        <dsp:cNvSpPr/>
      </dsp:nvSpPr>
      <dsp:spPr>
        <a:xfrm>
          <a:off x="0" y="2899242"/>
          <a:ext cx="10353675" cy="1159498"/>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13DEB43-F4E7-4F5A-B390-98F5918A5ABB}">
      <dsp:nvSpPr>
        <dsp:cNvPr id="0" name=""/>
        <dsp:cNvSpPr/>
      </dsp:nvSpPr>
      <dsp:spPr>
        <a:xfrm>
          <a:off x="350748" y="3160129"/>
          <a:ext cx="637724" cy="63772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2A2AEFD8-9284-4BBC-8087-A2FE3DCE606A}">
      <dsp:nvSpPr>
        <dsp:cNvPr id="0" name=""/>
        <dsp:cNvSpPr/>
      </dsp:nvSpPr>
      <dsp:spPr>
        <a:xfrm>
          <a:off x="1339221" y="2899242"/>
          <a:ext cx="9014453" cy="11594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2714" tIns="122714" rIns="122714" bIns="122714" numCol="1" spcCol="1270" anchor="ctr" anchorCtr="0">
          <a:noAutofit/>
        </a:bodyPr>
        <a:lstStyle/>
        <a:p>
          <a:pPr marL="0" lvl="0" indent="0" algn="l" defTabSz="755650">
            <a:lnSpc>
              <a:spcPct val="90000"/>
            </a:lnSpc>
            <a:spcBef>
              <a:spcPct val="0"/>
            </a:spcBef>
            <a:spcAft>
              <a:spcPct val="35000"/>
            </a:spcAft>
            <a:buNone/>
          </a:pPr>
          <a:r>
            <a:rPr lang="en-US" sz="1700" b="1" kern="1200"/>
            <a:t>Comparison and Visualization</a:t>
          </a:r>
          <a:r>
            <a:rPr lang="en-US" sz="1700" kern="1200"/>
            <a:t>: The performance of each model is compared based on their RMSE, and the results are visualized using a bar plot to determine the most effective model for the prediction task.</a:t>
          </a:r>
        </a:p>
      </dsp:txBody>
      <dsp:txXfrm>
        <a:off x="1339221" y="2899242"/>
        <a:ext cx="9014453" cy="115949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A985F6-4734-4999-A065-A9706F417A10}">
      <dsp:nvSpPr>
        <dsp:cNvPr id="0" name=""/>
        <dsp:cNvSpPr/>
      </dsp:nvSpPr>
      <dsp:spPr>
        <a:xfrm>
          <a:off x="14928" y="153732"/>
          <a:ext cx="2500112" cy="750033"/>
        </a:xfrm>
        <a:prstGeom prst="rect">
          <a:avLst/>
        </a:prstGeom>
        <a:gradFill rotWithShape="0">
          <a:gsLst>
            <a:gs pos="0">
              <a:schemeClr val="accent2">
                <a:hueOff val="0"/>
                <a:satOff val="0"/>
                <a:lumOff val="0"/>
                <a:alphaOff val="0"/>
                <a:tint val="96000"/>
                <a:lumMod val="104000"/>
              </a:schemeClr>
            </a:gs>
            <a:gs pos="100000">
              <a:schemeClr val="accent2">
                <a:hueOff val="0"/>
                <a:satOff val="0"/>
                <a:lumOff val="0"/>
                <a:alphaOff val="0"/>
                <a:shade val="90000"/>
                <a:lumMod val="90000"/>
              </a:schemeClr>
            </a:gs>
          </a:gsLst>
          <a:lin ang="5400000" scaled="0"/>
        </a:gradFill>
        <a:ln w="9525" cap="rnd" cmpd="sng" algn="ctr">
          <a:solidFill>
            <a:schemeClr val="accent2">
              <a:hueOff val="0"/>
              <a:satOff val="0"/>
              <a:lumOff val="0"/>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97564" tIns="197564" rIns="197564" bIns="197564" numCol="1" spcCol="1270" anchor="ctr" anchorCtr="0">
          <a:noAutofit/>
        </a:bodyPr>
        <a:lstStyle/>
        <a:p>
          <a:pPr marL="0" lvl="0" indent="0" algn="ctr" defTabSz="622300">
            <a:lnSpc>
              <a:spcPct val="90000"/>
            </a:lnSpc>
            <a:spcBef>
              <a:spcPct val="0"/>
            </a:spcBef>
            <a:spcAft>
              <a:spcPct val="35000"/>
            </a:spcAft>
            <a:buNone/>
          </a:pPr>
          <a:r>
            <a:rPr lang="en-US" sz="1400" b="1" kern="1200"/>
            <a:t>1. Historical home price in GTA from 2001 to 2021</a:t>
          </a:r>
          <a:endParaRPr lang="en-US" sz="1400" kern="1200"/>
        </a:p>
      </dsp:txBody>
      <dsp:txXfrm>
        <a:off x="14928" y="153732"/>
        <a:ext cx="2500112" cy="750033"/>
      </dsp:txXfrm>
    </dsp:sp>
    <dsp:sp modelId="{AF0A710E-9F49-4F57-A927-F1ABDB439293}">
      <dsp:nvSpPr>
        <dsp:cNvPr id="0" name=""/>
        <dsp:cNvSpPr/>
      </dsp:nvSpPr>
      <dsp:spPr>
        <a:xfrm>
          <a:off x="14928" y="903765"/>
          <a:ext cx="2500112" cy="3001739"/>
        </a:xfrm>
        <a:prstGeom prst="rect">
          <a:avLst/>
        </a:prstGeom>
        <a:solidFill>
          <a:schemeClr val="accent2">
            <a:tint val="40000"/>
            <a:alpha val="90000"/>
            <a:hueOff val="0"/>
            <a:satOff val="0"/>
            <a:lumOff val="0"/>
            <a:alphaOff val="0"/>
          </a:schemeClr>
        </a:solidFill>
        <a:ln w="9525" cap="rnd" cmpd="sng" algn="ctr">
          <a:solidFill>
            <a:schemeClr val="accent2">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46956" tIns="246956" rIns="246956" bIns="246956" numCol="1" spcCol="1270" anchor="t" anchorCtr="0">
          <a:noAutofit/>
        </a:bodyPr>
        <a:lstStyle/>
        <a:p>
          <a:pPr marL="0" lvl="0" indent="0" algn="l" defTabSz="622300">
            <a:lnSpc>
              <a:spcPct val="90000"/>
            </a:lnSpc>
            <a:spcBef>
              <a:spcPct val="0"/>
            </a:spcBef>
            <a:spcAft>
              <a:spcPct val="35000"/>
            </a:spcAft>
            <a:buNone/>
          </a:pPr>
          <a:r>
            <a:rPr lang="en-US" sz="1400" kern="1200" dirty="0"/>
            <a:t>Sourced from Toronto Regional Real Estate Board</a:t>
          </a:r>
        </a:p>
        <a:p>
          <a:pPr marL="0" lvl="0" indent="0" algn="l" defTabSz="622300">
            <a:lnSpc>
              <a:spcPct val="90000"/>
            </a:lnSpc>
            <a:spcBef>
              <a:spcPct val="0"/>
            </a:spcBef>
            <a:spcAft>
              <a:spcPct val="35000"/>
            </a:spcAft>
            <a:buNone/>
          </a:pPr>
          <a:r>
            <a:rPr lang="en-US" sz="1400" kern="1200" dirty="0"/>
            <a:t>112,860 rows x 15 columns</a:t>
          </a:r>
        </a:p>
      </dsp:txBody>
      <dsp:txXfrm>
        <a:off x="14928" y="903765"/>
        <a:ext cx="2500112" cy="3001739"/>
      </dsp:txXfrm>
    </dsp:sp>
    <dsp:sp modelId="{BB05F2ED-6484-4DB1-85F5-B05B9CB32287}">
      <dsp:nvSpPr>
        <dsp:cNvPr id="0" name=""/>
        <dsp:cNvSpPr/>
      </dsp:nvSpPr>
      <dsp:spPr>
        <a:xfrm>
          <a:off x="2622830" y="153732"/>
          <a:ext cx="2500112" cy="750033"/>
        </a:xfrm>
        <a:prstGeom prst="rect">
          <a:avLst/>
        </a:prstGeom>
        <a:gradFill rotWithShape="0">
          <a:gsLst>
            <a:gs pos="0">
              <a:schemeClr val="accent3">
                <a:hueOff val="0"/>
                <a:satOff val="0"/>
                <a:lumOff val="0"/>
                <a:alphaOff val="0"/>
                <a:tint val="96000"/>
                <a:lumMod val="104000"/>
              </a:schemeClr>
            </a:gs>
            <a:gs pos="100000">
              <a:schemeClr val="accent3">
                <a:hueOff val="0"/>
                <a:satOff val="0"/>
                <a:lumOff val="0"/>
                <a:alphaOff val="0"/>
                <a:shade val="90000"/>
                <a:lumMod val="90000"/>
              </a:schemeClr>
            </a:gs>
          </a:gsLst>
          <a:lin ang="5400000" scaled="0"/>
        </a:gradFill>
        <a:ln w="9525" cap="rnd" cmpd="sng" algn="ctr">
          <a:solidFill>
            <a:schemeClr val="accent3">
              <a:hueOff val="0"/>
              <a:satOff val="0"/>
              <a:lumOff val="0"/>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97564" tIns="197564" rIns="197564" bIns="197564" numCol="1" spcCol="1270" anchor="ctr" anchorCtr="0">
          <a:noAutofit/>
        </a:bodyPr>
        <a:lstStyle/>
        <a:p>
          <a:pPr marL="0" lvl="0" indent="0" algn="ctr" defTabSz="622300">
            <a:lnSpc>
              <a:spcPct val="90000"/>
            </a:lnSpc>
            <a:spcBef>
              <a:spcPct val="0"/>
            </a:spcBef>
            <a:spcAft>
              <a:spcPct val="35000"/>
            </a:spcAft>
            <a:buNone/>
          </a:pPr>
          <a:r>
            <a:rPr lang="en-US" sz="1400" b="1" kern="1200"/>
            <a:t>Features:</a:t>
          </a:r>
          <a:endParaRPr lang="en-US" sz="1400" kern="1200"/>
        </a:p>
      </dsp:txBody>
      <dsp:txXfrm>
        <a:off x="2622830" y="153732"/>
        <a:ext cx="2500112" cy="750033"/>
      </dsp:txXfrm>
    </dsp:sp>
    <dsp:sp modelId="{AF8C9FBF-2870-4151-AB7D-A76101FA06C2}">
      <dsp:nvSpPr>
        <dsp:cNvPr id="0" name=""/>
        <dsp:cNvSpPr/>
      </dsp:nvSpPr>
      <dsp:spPr>
        <a:xfrm>
          <a:off x="2622830" y="903765"/>
          <a:ext cx="2500112" cy="3001739"/>
        </a:xfrm>
        <a:prstGeom prst="rect">
          <a:avLst/>
        </a:prstGeom>
        <a:solidFill>
          <a:schemeClr val="accent3">
            <a:tint val="40000"/>
            <a:alpha val="90000"/>
            <a:hueOff val="0"/>
            <a:satOff val="0"/>
            <a:lumOff val="0"/>
            <a:alphaOff val="0"/>
          </a:schemeClr>
        </a:solidFill>
        <a:ln w="9525" cap="rnd" cmpd="sng" algn="ctr">
          <a:solidFill>
            <a:schemeClr val="accent3">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46956" tIns="246956" rIns="246956" bIns="246956" numCol="1" spcCol="1270" anchor="t" anchorCtr="0">
          <a:noAutofit/>
        </a:bodyPr>
        <a:lstStyle/>
        <a:p>
          <a:pPr marL="0" lvl="0" indent="0" algn="l" defTabSz="622300">
            <a:lnSpc>
              <a:spcPct val="90000"/>
            </a:lnSpc>
            <a:spcBef>
              <a:spcPct val="0"/>
            </a:spcBef>
            <a:spcAft>
              <a:spcPct val="35000"/>
            </a:spcAft>
            <a:buNone/>
          </a:pPr>
          <a:r>
            <a:rPr lang="en-US" sz="1400" kern="1200" dirty="0"/>
            <a:t>Year	</a:t>
          </a:r>
        </a:p>
        <a:p>
          <a:pPr marL="0" lvl="0" indent="0" algn="l" defTabSz="622300">
            <a:lnSpc>
              <a:spcPct val="90000"/>
            </a:lnSpc>
            <a:spcBef>
              <a:spcPct val="0"/>
            </a:spcBef>
            <a:spcAft>
              <a:spcPct val="35000"/>
            </a:spcAft>
            <a:buNone/>
          </a:pPr>
          <a:r>
            <a:rPr lang="en-US" sz="1400" kern="1200" dirty="0"/>
            <a:t>Municipality</a:t>
          </a:r>
        </a:p>
        <a:p>
          <a:pPr marL="0" lvl="0" indent="0" algn="l" defTabSz="622300">
            <a:lnSpc>
              <a:spcPct val="90000"/>
            </a:lnSpc>
            <a:spcBef>
              <a:spcPct val="0"/>
            </a:spcBef>
            <a:spcAft>
              <a:spcPct val="35000"/>
            </a:spcAft>
            <a:buNone/>
          </a:pPr>
          <a:r>
            <a:rPr lang="en-US" sz="1400" kern="1200" dirty="0"/>
            <a:t>Sales</a:t>
          </a:r>
        </a:p>
        <a:p>
          <a:pPr marL="0" lvl="0" indent="0" algn="l" defTabSz="622300">
            <a:lnSpc>
              <a:spcPct val="90000"/>
            </a:lnSpc>
            <a:spcBef>
              <a:spcPct val="0"/>
            </a:spcBef>
            <a:spcAft>
              <a:spcPct val="35000"/>
            </a:spcAft>
            <a:buNone/>
          </a:pPr>
          <a:r>
            <a:rPr lang="en-US" sz="1400" kern="1200" dirty="0"/>
            <a:t>Dollar Volume</a:t>
          </a:r>
        </a:p>
        <a:p>
          <a:pPr marL="0" lvl="0" indent="0" algn="l" defTabSz="622300">
            <a:lnSpc>
              <a:spcPct val="90000"/>
            </a:lnSpc>
            <a:spcBef>
              <a:spcPct val="0"/>
            </a:spcBef>
            <a:spcAft>
              <a:spcPct val="35000"/>
            </a:spcAft>
            <a:buNone/>
          </a:pPr>
          <a:r>
            <a:rPr lang="en-US" sz="1400" kern="1200" dirty="0"/>
            <a:t>Average Price</a:t>
          </a:r>
        </a:p>
        <a:p>
          <a:pPr marL="0" lvl="0" indent="0" algn="l" defTabSz="622300">
            <a:lnSpc>
              <a:spcPct val="90000"/>
            </a:lnSpc>
            <a:spcBef>
              <a:spcPct val="0"/>
            </a:spcBef>
            <a:spcAft>
              <a:spcPct val="35000"/>
            </a:spcAft>
            <a:buNone/>
          </a:pPr>
          <a:r>
            <a:rPr lang="en-US" sz="1400" kern="1200" dirty="0"/>
            <a:t>New Listings</a:t>
          </a:r>
        </a:p>
        <a:p>
          <a:pPr marL="0" lvl="0" indent="0" algn="l" defTabSz="622300">
            <a:lnSpc>
              <a:spcPct val="90000"/>
            </a:lnSpc>
            <a:spcBef>
              <a:spcPct val="0"/>
            </a:spcBef>
            <a:spcAft>
              <a:spcPct val="35000"/>
            </a:spcAft>
            <a:buNone/>
          </a:pPr>
          <a:r>
            <a:rPr lang="en-US" sz="1400" kern="1200" dirty="0"/>
            <a:t>Average DOM</a:t>
          </a:r>
        </a:p>
        <a:p>
          <a:pPr marL="0" lvl="0" indent="0" algn="l" defTabSz="622300">
            <a:lnSpc>
              <a:spcPct val="90000"/>
            </a:lnSpc>
            <a:spcBef>
              <a:spcPct val="0"/>
            </a:spcBef>
            <a:spcAft>
              <a:spcPct val="35000"/>
            </a:spcAft>
            <a:buNone/>
          </a:pPr>
          <a:r>
            <a:rPr lang="en-US" sz="1400" kern="1200" dirty="0"/>
            <a:t>Building Type</a:t>
          </a:r>
        </a:p>
        <a:p>
          <a:pPr marL="0" lvl="0" indent="0" algn="l" defTabSz="622300">
            <a:lnSpc>
              <a:spcPct val="90000"/>
            </a:lnSpc>
            <a:spcBef>
              <a:spcPct val="0"/>
            </a:spcBef>
            <a:spcAft>
              <a:spcPct val="35000"/>
            </a:spcAft>
            <a:buNone/>
          </a:pPr>
          <a:r>
            <a:rPr lang="en-US" sz="1400" kern="1200" dirty="0"/>
            <a:t>Recession Indicator</a:t>
          </a:r>
        </a:p>
        <a:p>
          <a:pPr marL="0" lvl="0" indent="0" algn="l" defTabSz="622300">
            <a:lnSpc>
              <a:spcPct val="90000"/>
            </a:lnSpc>
            <a:spcBef>
              <a:spcPct val="0"/>
            </a:spcBef>
            <a:spcAft>
              <a:spcPct val="35000"/>
            </a:spcAft>
            <a:buNone/>
          </a:pPr>
          <a:r>
            <a:rPr lang="en-US" sz="1400" kern="1200" dirty="0"/>
            <a:t>5 Year Interest Rate</a:t>
          </a:r>
        </a:p>
      </dsp:txBody>
      <dsp:txXfrm>
        <a:off x="2622830" y="903765"/>
        <a:ext cx="2500112" cy="3001739"/>
      </dsp:txXfrm>
    </dsp:sp>
    <dsp:sp modelId="{8B4F5EE9-C140-4A4B-B5D9-3D53A08121C9}">
      <dsp:nvSpPr>
        <dsp:cNvPr id="0" name=""/>
        <dsp:cNvSpPr/>
      </dsp:nvSpPr>
      <dsp:spPr>
        <a:xfrm>
          <a:off x="5230732" y="153732"/>
          <a:ext cx="2500112" cy="750033"/>
        </a:xfrm>
        <a:prstGeom prst="rect">
          <a:avLst/>
        </a:prstGeom>
        <a:gradFill rotWithShape="0">
          <a:gsLst>
            <a:gs pos="0">
              <a:schemeClr val="accent4">
                <a:hueOff val="0"/>
                <a:satOff val="0"/>
                <a:lumOff val="0"/>
                <a:alphaOff val="0"/>
                <a:tint val="96000"/>
                <a:lumMod val="104000"/>
              </a:schemeClr>
            </a:gs>
            <a:gs pos="100000">
              <a:schemeClr val="accent4">
                <a:hueOff val="0"/>
                <a:satOff val="0"/>
                <a:lumOff val="0"/>
                <a:alphaOff val="0"/>
                <a:shade val="90000"/>
                <a:lumMod val="90000"/>
              </a:schemeClr>
            </a:gs>
          </a:gsLst>
          <a:lin ang="5400000" scaled="0"/>
        </a:gradFill>
        <a:ln w="9525" cap="rnd" cmpd="sng" algn="ctr">
          <a:solidFill>
            <a:schemeClr val="accent4">
              <a:hueOff val="0"/>
              <a:satOff val="0"/>
              <a:lumOff val="0"/>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97564" tIns="197564" rIns="197564" bIns="197564" numCol="1" spcCol="1270" anchor="ctr" anchorCtr="0">
          <a:noAutofit/>
        </a:bodyPr>
        <a:lstStyle/>
        <a:p>
          <a:pPr marL="0" lvl="0" indent="0" algn="ctr" defTabSz="622300">
            <a:lnSpc>
              <a:spcPct val="90000"/>
            </a:lnSpc>
            <a:spcBef>
              <a:spcPct val="0"/>
            </a:spcBef>
            <a:spcAft>
              <a:spcPct val="35000"/>
            </a:spcAft>
            <a:buNone/>
          </a:pPr>
          <a:r>
            <a:rPr lang="en-US" sz="1400" b="1" kern="1200"/>
            <a:t>Target Variable:</a:t>
          </a:r>
          <a:endParaRPr lang="en-US" sz="1400" kern="1200"/>
        </a:p>
      </dsp:txBody>
      <dsp:txXfrm>
        <a:off x="5230732" y="153732"/>
        <a:ext cx="2500112" cy="750033"/>
      </dsp:txXfrm>
    </dsp:sp>
    <dsp:sp modelId="{082F6827-456D-418D-9591-A05C54A8C226}">
      <dsp:nvSpPr>
        <dsp:cNvPr id="0" name=""/>
        <dsp:cNvSpPr/>
      </dsp:nvSpPr>
      <dsp:spPr>
        <a:xfrm>
          <a:off x="5230732" y="903765"/>
          <a:ext cx="2500112" cy="3001739"/>
        </a:xfrm>
        <a:prstGeom prst="rect">
          <a:avLst/>
        </a:prstGeom>
        <a:solidFill>
          <a:schemeClr val="accent4">
            <a:tint val="40000"/>
            <a:alpha val="90000"/>
            <a:hueOff val="0"/>
            <a:satOff val="0"/>
            <a:lumOff val="0"/>
            <a:alphaOff val="0"/>
          </a:schemeClr>
        </a:solidFill>
        <a:ln w="9525" cap="rnd" cmpd="sng" algn="ctr">
          <a:solidFill>
            <a:schemeClr val="accent4">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46956" tIns="246956" rIns="246956" bIns="246956" numCol="1" spcCol="1270" anchor="t" anchorCtr="0">
          <a:noAutofit/>
        </a:bodyPr>
        <a:lstStyle/>
        <a:p>
          <a:pPr marL="0" lvl="0" indent="0" algn="l" defTabSz="622300">
            <a:lnSpc>
              <a:spcPct val="90000"/>
            </a:lnSpc>
            <a:spcBef>
              <a:spcPct val="0"/>
            </a:spcBef>
            <a:spcAft>
              <a:spcPct val="35000"/>
            </a:spcAft>
            <a:buNone/>
          </a:pPr>
          <a:r>
            <a:rPr lang="en-US" sz="1400" kern="1200" dirty="0"/>
            <a:t>Average Price		</a:t>
          </a:r>
        </a:p>
      </dsp:txBody>
      <dsp:txXfrm>
        <a:off x="5230732" y="903765"/>
        <a:ext cx="2500112" cy="3001739"/>
      </dsp:txXfrm>
    </dsp:sp>
    <dsp:sp modelId="{EE67E2F0-60A4-42D6-992B-4803B68916EF}">
      <dsp:nvSpPr>
        <dsp:cNvPr id="0" name=""/>
        <dsp:cNvSpPr/>
      </dsp:nvSpPr>
      <dsp:spPr>
        <a:xfrm>
          <a:off x="7838633" y="153732"/>
          <a:ext cx="2500112" cy="750033"/>
        </a:xfrm>
        <a:prstGeom prst="rect">
          <a:avLst/>
        </a:prstGeom>
        <a:gradFill rotWithShape="0">
          <a:gsLst>
            <a:gs pos="0">
              <a:schemeClr val="accent5">
                <a:hueOff val="0"/>
                <a:satOff val="0"/>
                <a:lumOff val="0"/>
                <a:alphaOff val="0"/>
                <a:tint val="96000"/>
                <a:lumMod val="104000"/>
              </a:schemeClr>
            </a:gs>
            <a:gs pos="100000">
              <a:schemeClr val="accent5">
                <a:hueOff val="0"/>
                <a:satOff val="0"/>
                <a:lumOff val="0"/>
                <a:alphaOff val="0"/>
                <a:shade val="90000"/>
                <a:lumMod val="90000"/>
              </a:schemeClr>
            </a:gs>
          </a:gsLst>
          <a:lin ang="5400000" scaled="0"/>
        </a:gradFill>
        <a:ln w="9525" cap="rnd" cmpd="sng" algn="ctr">
          <a:solidFill>
            <a:schemeClr val="accent5">
              <a:hueOff val="0"/>
              <a:satOff val="0"/>
              <a:lumOff val="0"/>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97564" tIns="197564" rIns="197564" bIns="197564" numCol="1" spcCol="1270" anchor="ctr" anchorCtr="0">
          <a:noAutofit/>
        </a:bodyPr>
        <a:lstStyle/>
        <a:p>
          <a:pPr marL="0" lvl="0" indent="0" algn="ctr" defTabSz="622300">
            <a:lnSpc>
              <a:spcPct val="90000"/>
            </a:lnSpc>
            <a:spcBef>
              <a:spcPct val="0"/>
            </a:spcBef>
            <a:spcAft>
              <a:spcPct val="35000"/>
            </a:spcAft>
            <a:buNone/>
          </a:pPr>
          <a:r>
            <a:rPr lang="en-US" sz="1400" b="1" kern="1200"/>
            <a:t>Comparison with similar projects: </a:t>
          </a:r>
          <a:endParaRPr lang="en-US" sz="1400" kern="1200"/>
        </a:p>
      </dsp:txBody>
      <dsp:txXfrm>
        <a:off x="7838633" y="153732"/>
        <a:ext cx="2500112" cy="750033"/>
      </dsp:txXfrm>
    </dsp:sp>
    <dsp:sp modelId="{5CF07A33-0C55-4979-9C66-8AC1E2E93D16}">
      <dsp:nvSpPr>
        <dsp:cNvPr id="0" name=""/>
        <dsp:cNvSpPr/>
      </dsp:nvSpPr>
      <dsp:spPr>
        <a:xfrm>
          <a:off x="7838633" y="903765"/>
          <a:ext cx="2500112" cy="3001739"/>
        </a:xfrm>
        <a:prstGeom prst="rect">
          <a:avLst/>
        </a:prstGeom>
        <a:solidFill>
          <a:schemeClr val="accent5">
            <a:tint val="40000"/>
            <a:alpha val="90000"/>
            <a:hueOff val="0"/>
            <a:satOff val="0"/>
            <a:lumOff val="0"/>
            <a:alphaOff val="0"/>
          </a:schemeClr>
        </a:solidFill>
        <a:ln w="9525" cap="rnd" cmpd="sng" algn="ctr">
          <a:solidFill>
            <a:schemeClr val="accent5">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46956" tIns="246956" rIns="246956" bIns="246956" numCol="1" spcCol="1270" anchor="t" anchorCtr="0">
          <a:noAutofit/>
        </a:bodyPr>
        <a:lstStyle/>
        <a:p>
          <a:pPr marL="0" lvl="0" indent="0" algn="l" defTabSz="533400">
            <a:lnSpc>
              <a:spcPct val="90000"/>
            </a:lnSpc>
            <a:spcBef>
              <a:spcPct val="0"/>
            </a:spcBef>
            <a:spcAft>
              <a:spcPct val="35000"/>
            </a:spcAft>
            <a:buNone/>
          </a:pPr>
          <a:r>
            <a:rPr lang="en-US" sz="1200" kern="1200" dirty="0"/>
            <a:t>Using venues data and school rankings</a:t>
          </a:r>
        </a:p>
        <a:p>
          <a:pPr marL="0" lvl="0" indent="0" algn="l" defTabSz="533400">
            <a:lnSpc>
              <a:spcPct val="90000"/>
            </a:lnSpc>
            <a:spcBef>
              <a:spcPct val="0"/>
            </a:spcBef>
            <a:spcAft>
              <a:spcPct val="35000"/>
            </a:spcAft>
            <a:buNone/>
          </a:pPr>
          <a:r>
            <a:rPr lang="en-US" sz="1200" kern="1200" dirty="0"/>
            <a:t>Using income of neighborhood and handcrafted housing datase</a:t>
          </a:r>
          <a:r>
            <a:rPr lang="en-US" sz="1100" kern="1200" dirty="0"/>
            <a:t>t</a:t>
          </a:r>
        </a:p>
      </dsp:txBody>
      <dsp:txXfrm>
        <a:off x="7838633" y="903765"/>
        <a:ext cx="2500112" cy="300173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A7105B-F9FD-4048-8DA7-D3606333FDDB}">
      <dsp:nvSpPr>
        <dsp:cNvPr id="0" name=""/>
        <dsp:cNvSpPr/>
      </dsp:nvSpPr>
      <dsp:spPr>
        <a:xfrm>
          <a:off x="34339" y="1583829"/>
          <a:ext cx="891578" cy="891578"/>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CD8CD47-1F5A-42E8-8EB6-370114AAB502}">
      <dsp:nvSpPr>
        <dsp:cNvPr id="0" name=""/>
        <dsp:cNvSpPr/>
      </dsp:nvSpPr>
      <dsp:spPr>
        <a:xfrm>
          <a:off x="221570" y="1771060"/>
          <a:ext cx="517115" cy="51711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CF7C2948-08C7-4ABC-BFBD-279D06F6B952}">
      <dsp:nvSpPr>
        <dsp:cNvPr id="0" name=""/>
        <dsp:cNvSpPr/>
      </dsp:nvSpPr>
      <dsp:spPr>
        <a:xfrm>
          <a:off x="1116970" y="1583829"/>
          <a:ext cx="2101578" cy="8915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90000"/>
            </a:lnSpc>
            <a:spcBef>
              <a:spcPct val="0"/>
            </a:spcBef>
            <a:spcAft>
              <a:spcPct val="35000"/>
            </a:spcAft>
            <a:buNone/>
          </a:pPr>
          <a:r>
            <a:rPr lang="en-US" sz="2400" kern="1200"/>
            <a:t>Factor Analysis</a:t>
          </a:r>
        </a:p>
      </dsp:txBody>
      <dsp:txXfrm>
        <a:off x="1116970" y="1583829"/>
        <a:ext cx="2101578" cy="891578"/>
      </dsp:txXfrm>
    </dsp:sp>
    <dsp:sp modelId="{705FFD2D-0B42-442A-8DBB-596FD43EF9F5}">
      <dsp:nvSpPr>
        <dsp:cNvPr id="0" name=""/>
        <dsp:cNvSpPr/>
      </dsp:nvSpPr>
      <dsp:spPr>
        <a:xfrm>
          <a:off x="3584732" y="1583829"/>
          <a:ext cx="891578" cy="891578"/>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40DF89D-E975-4B85-9A89-61E10D86CBF6}">
      <dsp:nvSpPr>
        <dsp:cNvPr id="0" name=""/>
        <dsp:cNvSpPr/>
      </dsp:nvSpPr>
      <dsp:spPr>
        <a:xfrm>
          <a:off x="3771964" y="1771060"/>
          <a:ext cx="517115" cy="51711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B1C7C212-930A-4D19-9E93-C0FC548D4720}">
      <dsp:nvSpPr>
        <dsp:cNvPr id="0" name=""/>
        <dsp:cNvSpPr/>
      </dsp:nvSpPr>
      <dsp:spPr>
        <a:xfrm>
          <a:off x="4667364" y="1583829"/>
          <a:ext cx="2101578" cy="8915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90000"/>
            </a:lnSpc>
            <a:spcBef>
              <a:spcPct val="0"/>
            </a:spcBef>
            <a:spcAft>
              <a:spcPct val="35000"/>
            </a:spcAft>
            <a:buNone/>
          </a:pPr>
          <a:r>
            <a:rPr lang="en-US" sz="2400" kern="1200"/>
            <a:t>Correlation</a:t>
          </a:r>
        </a:p>
      </dsp:txBody>
      <dsp:txXfrm>
        <a:off x="4667364" y="1583829"/>
        <a:ext cx="2101578" cy="891578"/>
      </dsp:txXfrm>
    </dsp:sp>
    <dsp:sp modelId="{D93894F9-99F7-475F-954F-1AD289965CDC}">
      <dsp:nvSpPr>
        <dsp:cNvPr id="0" name=""/>
        <dsp:cNvSpPr/>
      </dsp:nvSpPr>
      <dsp:spPr>
        <a:xfrm>
          <a:off x="7135126" y="1583829"/>
          <a:ext cx="891578" cy="891578"/>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359CAEF-143C-4CE6-9100-39E047D848F1}">
      <dsp:nvSpPr>
        <dsp:cNvPr id="0" name=""/>
        <dsp:cNvSpPr/>
      </dsp:nvSpPr>
      <dsp:spPr>
        <a:xfrm>
          <a:off x="7322357" y="1771060"/>
          <a:ext cx="517115" cy="51711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A6320DC2-6440-4C74-9F27-0B68F8539FEB}">
      <dsp:nvSpPr>
        <dsp:cNvPr id="0" name=""/>
        <dsp:cNvSpPr/>
      </dsp:nvSpPr>
      <dsp:spPr>
        <a:xfrm>
          <a:off x="8217757" y="1583829"/>
          <a:ext cx="2101578" cy="8915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90000"/>
            </a:lnSpc>
            <a:spcBef>
              <a:spcPct val="0"/>
            </a:spcBef>
            <a:spcAft>
              <a:spcPct val="35000"/>
            </a:spcAft>
            <a:buNone/>
          </a:pPr>
          <a:r>
            <a:rPr lang="en-US" sz="2400" kern="1200"/>
            <a:t>Distribution</a:t>
          </a:r>
        </a:p>
      </dsp:txBody>
      <dsp:txXfrm>
        <a:off x="8217757" y="1583829"/>
        <a:ext cx="2101578" cy="89157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D558458-DD79-455F-B9D3-7EA1FD4DCA25}">
      <dsp:nvSpPr>
        <dsp:cNvPr id="0" name=""/>
        <dsp:cNvSpPr/>
      </dsp:nvSpPr>
      <dsp:spPr>
        <a:xfrm rot="5400000">
          <a:off x="5416804" y="-1283557"/>
          <a:ext cx="3247389" cy="6626352"/>
        </a:xfrm>
        <a:prstGeom prst="round2SameRect">
          <a:avLst/>
        </a:prstGeom>
        <a:solidFill>
          <a:schemeClr val="accent5">
            <a:tint val="40000"/>
            <a:alpha val="90000"/>
            <a:hueOff val="0"/>
            <a:satOff val="0"/>
            <a:lumOff val="0"/>
            <a:alphaOff val="0"/>
          </a:schemeClr>
        </a:solidFill>
        <a:ln w="9525" cap="rnd" cmpd="sng" algn="ctr">
          <a:solidFill>
            <a:schemeClr val="accent5">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02870" tIns="51435" rIns="102870" bIns="51435" numCol="1" spcCol="1270" anchor="ctr" anchorCtr="0">
          <a:noAutofit/>
        </a:bodyPr>
        <a:lstStyle/>
        <a:p>
          <a:pPr marL="228600" lvl="1" indent="-228600" algn="l" defTabSz="1200150">
            <a:lnSpc>
              <a:spcPct val="90000"/>
            </a:lnSpc>
            <a:spcBef>
              <a:spcPct val="0"/>
            </a:spcBef>
            <a:spcAft>
              <a:spcPct val="15000"/>
            </a:spcAft>
            <a:buChar char="•"/>
          </a:pPr>
          <a:r>
            <a:rPr lang="en-US" sz="2700" kern="1200"/>
            <a:t>Linear Regression: No regularization</a:t>
          </a:r>
        </a:p>
        <a:p>
          <a:pPr marL="228600" lvl="1" indent="-228600" algn="l" defTabSz="1200150">
            <a:lnSpc>
              <a:spcPct val="90000"/>
            </a:lnSpc>
            <a:spcBef>
              <a:spcPct val="0"/>
            </a:spcBef>
            <a:spcAft>
              <a:spcPct val="15000"/>
            </a:spcAft>
            <a:buChar char="•"/>
          </a:pPr>
          <a:r>
            <a:rPr lang="en-US" sz="2700" kern="1200"/>
            <a:t>XGBoost</a:t>
          </a:r>
        </a:p>
        <a:p>
          <a:pPr marL="228600" lvl="1" indent="-228600" algn="l" defTabSz="1200150">
            <a:lnSpc>
              <a:spcPct val="90000"/>
            </a:lnSpc>
            <a:spcBef>
              <a:spcPct val="0"/>
            </a:spcBef>
            <a:spcAft>
              <a:spcPct val="15000"/>
            </a:spcAft>
            <a:buChar char="•"/>
          </a:pPr>
          <a:r>
            <a:rPr lang="en-US" sz="2700" kern="1200"/>
            <a:t>Ridge Regression: L2 regularization (shrinkage)</a:t>
          </a:r>
        </a:p>
        <a:p>
          <a:pPr marL="228600" lvl="1" indent="-228600" algn="l" defTabSz="1200150">
            <a:lnSpc>
              <a:spcPct val="90000"/>
            </a:lnSpc>
            <a:spcBef>
              <a:spcPct val="0"/>
            </a:spcBef>
            <a:spcAft>
              <a:spcPct val="15000"/>
            </a:spcAft>
            <a:buChar char="•"/>
          </a:pPr>
          <a:r>
            <a:rPr lang="en-US" sz="2700" kern="1200"/>
            <a:t>Lasso Regression: L1 regularization (feature selection)</a:t>
          </a:r>
        </a:p>
        <a:p>
          <a:pPr marL="228600" lvl="1" indent="-228600" algn="l" defTabSz="1200150">
            <a:lnSpc>
              <a:spcPct val="90000"/>
            </a:lnSpc>
            <a:spcBef>
              <a:spcPct val="0"/>
            </a:spcBef>
            <a:spcAft>
              <a:spcPct val="15000"/>
            </a:spcAft>
            <a:buChar char="•"/>
          </a:pPr>
          <a:r>
            <a:rPr lang="en-US" sz="2700" kern="1200"/>
            <a:t>Decision Tree</a:t>
          </a:r>
        </a:p>
      </dsp:txBody>
      <dsp:txXfrm rot="-5400000">
        <a:off x="3727323" y="564448"/>
        <a:ext cx="6467828" cy="2930341"/>
      </dsp:txXfrm>
    </dsp:sp>
    <dsp:sp modelId="{9FA35596-317F-46F0-9677-A32403D86426}">
      <dsp:nvSpPr>
        <dsp:cNvPr id="0" name=""/>
        <dsp:cNvSpPr/>
      </dsp:nvSpPr>
      <dsp:spPr>
        <a:xfrm>
          <a:off x="0" y="0"/>
          <a:ext cx="3727323" cy="4059237"/>
        </a:xfrm>
        <a:prstGeom prst="roundRect">
          <a:avLst/>
        </a:prstGeom>
        <a:gradFill rotWithShape="0">
          <a:gsLst>
            <a:gs pos="0">
              <a:schemeClr val="accent5">
                <a:hueOff val="0"/>
                <a:satOff val="0"/>
                <a:lumOff val="0"/>
                <a:alphaOff val="0"/>
                <a:tint val="96000"/>
                <a:lumMod val="104000"/>
              </a:schemeClr>
            </a:gs>
            <a:gs pos="100000">
              <a:schemeClr val="accent5">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40970" tIns="70485" rIns="140970" bIns="70485" numCol="1" spcCol="1270" anchor="ctr" anchorCtr="0">
          <a:noAutofit/>
        </a:bodyPr>
        <a:lstStyle/>
        <a:p>
          <a:pPr marL="0" lvl="0" indent="0" algn="ctr" defTabSz="1644650">
            <a:lnSpc>
              <a:spcPct val="90000"/>
            </a:lnSpc>
            <a:spcBef>
              <a:spcPct val="0"/>
            </a:spcBef>
            <a:spcAft>
              <a:spcPct val="35000"/>
            </a:spcAft>
            <a:buNone/>
          </a:pPr>
          <a:r>
            <a:rPr lang="en-US" sz="3700" kern="1200"/>
            <a:t>Following Machine Learning models were used to make their individual baseline :</a:t>
          </a:r>
        </a:p>
      </dsp:txBody>
      <dsp:txXfrm>
        <a:off x="181953" y="181953"/>
        <a:ext cx="3363417" cy="369533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76605E-2139-4272-AF06-9E355490192E}">
      <dsp:nvSpPr>
        <dsp:cNvPr id="0" name=""/>
        <dsp:cNvSpPr/>
      </dsp:nvSpPr>
      <dsp:spPr>
        <a:xfrm>
          <a:off x="0" y="1058961"/>
          <a:ext cx="3235523" cy="1941314"/>
        </a:xfrm>
        <a:prstGeom prst="rect">
          <a:avLst/>
        </a:prstGeom>
        <a:gradFill rotWithShape="0">
          <a:gsLst>
            <a:gs pos="0">
              <a:schemeClr val="accent5">
                <a:hueOff val="0"/>
                <a:satOff val="0"/>
                <a:lumOff val="0"/>
                <a:alphaOff val="0"/>
                <a:tint val="96000"/>
                <a:lumMod val="104000"/>
              </a:schemeClr>
            </a:gs>
            <a:gs pos="100000">
              <a:schemeClr val="accent5">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56210" tIns="156210" rIns="156210" bIns="156210" numCol="1" spcCol="1270" anchor="ctr" anchorCtr="0">
          <a:noAutofit/>
        </a:bodyPr>
        <a:lstStyle/>
        <a:p>
          <a:pPr marL="0" lvl="0" indent="0" algn="ctr" defTabSz="1822450">
            <a:lnSpc>
              <a:spcPct val="90000"/>
            </a:lnSpc>
            <a:spcBef>
              <a:spcPct val="0"/>
            </a:spcBef>
            <a:spcAft>
              <a:spcPct val="35000"/>
            </a:spcAft>
            <a:buNone/>
          </a:pPr>
          <a:r>
            <a:rPr lang="en-US" sz="4100" kern="1200"/>
            <a:t>K-FOLD Validation</a:t>
          </a:r>
        </a:p>
      </dsp:txBody>
      <dsp:txXfrm>
        <a:off x="0" y="1058961"/>
        <a:ext cx="3235523" cy="1941314"/>
      </dsp:txXfrm>
    </dsp:sp>
    <dsp:sp modelId="{C99DDD53-862B-4EB3-9BE4-88312FD206C4}">
      <dsp:nvSpPr>
        <dsp:cNvPr id="0" name=""/>
        <dsp:cNvSpPr/>
      </dsp:nvSpPr>
      <dsp:spPr>
        <a:xfrm>
          <a:off x="3559075" y="1058961"/>
          <a:ext cx="3235523" cy="1941314"/>
        </a:xfrm>
        <a:prstGeom prst="rect">
          <a:avLst/>
        </a:prstGeom>
        <a:gradFill rotWithShape="0">
          <a:gsLst>
            <a:gs pos="0">
              <a:schemeClr val="accent5">
                <a:hueOff val="801524"/>
                <a:satOff val="-9438"/>
                <a:lumOff val="6274"/>
                <a:alphaOff val="0"/>
                <a:tint val="96000"/>
                <a:lumMod val="104000"/>
              </a:schemeClr>
            </a:gs>
            <a:gs pos="100000">
              <a:schemeClr val="accent5">
                <a:hueOff val="801524"/>
                <a:satOff val="-9438"/>
                <a:lumOff val="6274"/>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56210" tIns="156210" rIns="156210" bIns="156210" numCol="1" spcCol="1270" anchor="ctr" anchorCtr="0">
          <a:noAutofit/>
        </a:bodyPr>
        <a:lstStyle/>
        <a:p>
          <a:pPr marL="0" lvl="0" indent="0" algn="ctr" defTabSz="1822450">
            <a:lnSpc>
              <a:spcPct val="90000"/>
            </a:lnSpc>
            <a:spcBef>
              <a:spcPct val="0"/>
            </a:spcBef>
            <a:spcAft>
              <a:spcPct val="35000"/>
            </a:spcAft>
            <a:buNone/>
          </a:pPr>
          <a:r>
            <a:rPr lang="en-US" sz="4100" kern="1200"/>
            <a:t>Normalizing Data</a:t>
          </a:r>
        </a:p>
      </dsp:txBody>
      <dsp:txXfrm>
        <a:off x="3559075" y="1058961"/>
        <a:ext cx="3235523" cy="1941314"/>
      </dsp:txXfrm>
    </dsp:sp>
    <dsp:sp modelId="{1C8E788B-69E7-4A6A-BA9F-F8FA0D606B6D}">
      <dsp:nvSpPr>
        <dsp:cNvPr id="0" name=""/>
        <dsp:cNvSpPr/>
      </dsp:nvSpPr>
      <dsp:spPr>
        <a:xfrm>
          <a:off x="7118151" y="1058961"/>
          <a:ext cx="3235523" cy="1941314"/>
        </a:xfrm>
        <a:prstGeom prst="rect">
          <a:avLst/>
        </a:prstGeom>
        <a:gradFill rotWithShape="0">
          <a:gsLst>
            <a:gs pos="0">
              <a:schemeClr val="accent5">
                <a:hueOff val="1603047"/>
                <a:satOff val="-18876"/>
                <a:lumOff val="12549"/>
                <a:alphaOff val="0"/>
                <a:tint val="96000"/>
                <a:lumMod val="104000"/>
              </a:schemeClr>
            </a:gs>
            <a:gs pos="100000">
              <a:schemeClr val="accent5">
                <a:hueOff val="1603047"/>
                <a:satOff val="-18876"/>
                <a:lumOff val="12549"/>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56210" tIns="156210" rIns="156210" bIns="156210" numCol="1" spcCol="1270" anchor="ctr" anchorCtr="0">
          <a:noAutofit/>
        </a:bodyPr>
        <a:lstStyle/>
        <a:p>
          <a:pPr marL="0" lvl="0" indent="0" algn="ctr" defTabSz="1822450">
            <a:lnSpc>
              <a:spcPct val="90000"/>
            </a:lnSpc>
            <a:spcBef>
              <a:spcPct val="0"/>
            </a:spcBef>
            <a:spcAft>
              <a:spcPct val="35000"/>
            </a:spcAft>
            <a:buNone/>
          </a:pPr>
          <a:r>
            <a:rPr lang="en-US" sz="4100" kern="1200"/>
            <a:t>Grid search parameter Tuning</a:t>
          </a:r>
        </a:p>
      </dsp:txBody>
      <dsp:txXfrm>
        <a:off x="7118151" y="1058961"/>
        <a:ext cx="3235523" cy="1941314"/>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6/7/layout/HorizontalActionList">
  <dgm:title val="Horizontal Action List"/>
  <dgm:desc val="Used to show non-sequential or grouped lists of information. Works well with large amounts of text. All text has the same level of emphasis, and direction is not implied."/>
  <dgm:catLst>
    <dgm:cat type="list" pri="5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fact="0.6"/>
      <dgm:constr type="h" for="des" forName="composite" op="equ"/>
      <dgm:constr type="w" for="ch" forName="composite" refType="w"/>
      <dgm:constr type="w" for="des" forName="parTx"/>
      <dgm:constr type="h" for="des" forName="parTx" op="equ"/>
      <dgm:constr type="w" for="des" forName="desTx"/>
      <dgm:constr type="primFontSz" for="des" forName="parTx" val="54"/>
      <dgm:constr type="primFontSz" for="des" forName="desTx" refType="primFontSz" refFor="des" refForName="parTx" op="lte" fact="0.75"/>
      <dgm:constr type="h" for="des" forName="desTx" op="equ"/>
      <dgm:constr type="w" for="ch" forName="space" op="equ" val="3"/>
    </dgm:constrLst>
    <dgm:ruleLst>
      <dgm:rule type="w" for="ch" forName="composite" val="0" fact="NaN" max="NaN"/>
    </dgm:ruleLst>
    <dgm:forEach name="Name6"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varLst>
          <dgm:alg type="tx"/>
          <dgm:shape xmlns:r="http://schemas.openxmlformats.org/officeDocument/2006/relationships" type="rect" r:blip="">
            <dgm:adjLst/>
          </dgm:shape>
          <dgm:presOf axis="self" ptType="node"/>
          <dgm:constrLst>
            <dgm:constr type="h" refType="w" op="lte" fact="0.3"/>
            <dgm:constr type="h"/>
            <dgm:constr type="tMarg" refType="w" fact="0.224"/>
            <dgm:constr type="bMarg" refType="w" fact="0.224"/>
            <dgm:constr type="lMarg" refType="w" fact="0.224"/>
            <dgm:constr type="rMarg" refType="w" fact="0.224"/>
          </dgm:constrLst>
          <dgm:ruleLst>
            <dgm:rule type="h" val="INF" fact="NaN" max="NaN"/>
            <dgm:rule type="primFontSz" val="14" fact="NaN" max="NaN"/>
          </dgm:ruleLst>
        </dgm:layoutNode>
        <dgm:layoutNode name="desTx" styleLbl="alignAccFollowNode1">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primFontSz" val="28"/>
            <dgm:constr type="tMarg" refType="w" fact="0.28"/>
            <dgm:constr type="bMarg" refType="w" fact="0.28"/>
            <dgm:constr type="lMarg" refType="w" fact="0.28"/>
            <dgm:constr type="rMarg" refType="w" fact="0.28"/>
          </dgm:constrLst>
          <dgm:ruleLst>
            <dgm:rule type="h" val="INF" fact="NaN" max="NaN"/>
            <dgm:rule type="primFontSz" val="11"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4.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9" name="Google Shape;89;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1" name="Google Shape;241;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7" name="Google Shape;247;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3" name="Google Shape;253;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9" name="Google Shape;259;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2" name="Google Shape;102;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0" name="Google Shape;140;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2" name="Google Shape;152;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31b0b150ea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Datasets used in our project:</a:t>
            </a:r>
            <a:br>
              <a:rPr lang="en-US"/>
            </a:br>
            <a:r>
              <a:rPr lang="en-US"/>
              <a:t>[Historical home price in GTA from 2001 to 2021] </a:t>
            </a:r>
            <a:r>
              <a:rPr lang="en-US">
                <a:solidFill>
                  <a:schemeClr val="dk1"/>
                </a:solidFill>
              </a:rPr>
              <a:t>which is sourced from Toronto Regional Real Estate Board. The dataset includes </a:t>
            </a:r>
            <a:r>
              <a:rPr lang="en-US"/>
              <a:t>112,860 rows x 15 columns. </a:t>
            </a:r>
            <a:endParaRPr/>
          </a:p>
          <a:p>
            <a:pPr marL="0" lvl="0" indent="0" algn="l" rtl="0">
              <a:spcBef>
                <a:spcPts val="0"/>
              </a:spcBef>
              <a:spcAft>
                <a:spcPts val="0"/>
              </a:spcAft>
              <a:buNone/>
            </a:pPr>
            <a:r>
              <a:rPr lang="en-US"/>
              <a:t>Key variables include Year and quarter, municipality, number of sales, dollar volume, and building type</a:t>
            </a:r>
            <a:endParaRPr/>
          </a:p>
          <a:p>
            <a:pPr marL="0" lvl="0" indent="0" algn="l" rtl="0">
              <a:spcBef>
                <a:spcPts val="0"/>
              </a:spcBef>
              <a:spcAft>
                <a:spcPts val="0"/>
              </a:spcAft>
              <a:buNone/>
            </a:pPr>
            <a:endParaRPr/>
          </a:p>
          <a:p>
            <a:pPr marL="0" lvl="0" indent="0" algn="l" rtl="0">
              <a:spcBef>
                <a:spcPts val="0"/>
              </a:spcBef>
              <a:spcAft>
                <a:spcPts val="0"/>
              </a:spcAft>
              <a:buNone/>
            </a:pPr>
            <a:r>
              <a:rPr lang="en-US"/>
              <a:t>[Interest rates] </a:t>
            </a:r>
            <a:r>
              <a:rPr lang="en-US">
                <a:solidFill>
                  <a:schemeClr val="dk1"/>
                </a:solidFill>
              </a:rPr>
              <a:t>which is sourced from [*]. The dataset includes </a:t>
            </a:r>
            <a:r>
              <a:rPr lang="en-US"/>
              <a:t>87 rows x 2 columns</a:t>
            </a:r>
            <a:endParaRPr/>
          </a:p>
          <a:p>
            <a:pPr marL="0" lvl="0" indent="0" algn="l" rtl="0">
              <a:spcBef>
                <a:spcPts val="0"/>
              </a:spcBef>
              <a:spcAft>
                <a:spcPts val="0"/>
              </a:spcAft>
              <a:buNone/>
            </a:pPr>
            <a:endParaRPr/>
          </a:p>
          <a:p>
            <a:pPr marL="0" lvl="0" indent="0" algn="l" rtl="0">
              <a:spcBef>
                <a:spcPts val="0"/>
              </a:spcBef>
              <a:spcAft>
                <a:spcPts val="0"/>
              </a:spcAft>
              <a:buNone/>
            </a:pPr>
            <a:r>
              <a:rPr lang="en-US"/>
              <a:t>[Recession indicator] which is sourced from [*]. The dataset includes 86 rows x 6 columns</a:t>
            </a:r>
            <a:endParaRPr/>
          </a:p>
          <a:p>
            <a:pPr marL="0" lvl="0" indent="0" algn="l" rtl="0">
              <a:spcBef>
                <a:spcPts val="0"/>
              </a:spcBef>
              <a:spcAft>
                <a:spcPts val="0"/>
              </a:spcAft>
              <a:buNone/>
            </a:pPr>
            <a:endParaRPr/>
          </a:p>
          <a:p>
            <a:pPr marL="0" lvl="0" indent="0" algn="l" rtl="0">
              <a:spcBef>
                <a:spcPts val="0"/>
              </a:spcBef>
              <a:spcAft>
                <a:spcPts val="0"/>
              </a:spcAft>
              <a:buNone/>
            </a:pPr>
            <a:r>
              <a:rPr lang="en-US"/>
              <a:t>There are similar projects we found online that were also predicting the housing price in GTA, in particular</a:t>
            </a:r>
            <a:endParaRPr/>
          </a:p>
          <a:p>
            <a:pPr marL="457200" lvl="0" indent="-298450" algn="l" rtl="0">
              <a:spcBef>
                <a:spcPts val="0"/>
              </a:spcBef>
              <a:spcAft>
                <a:spcPts val="0"/>
              </a:spcAft>
              <a:buSzPts val="1100"/>
              <a:buAutoNum type="arabicPeriod"/>
            </a:pPr>
            <a:r>
              <a:rPr lang="en-US"/>
              <a:t>using venues data and school rankings</a:t>
            </a:r>
            <a:endParaRPr/>
          </a:p>
          <a:p>
            <a:pPr marL="457200" lvl="0" indent="-298450" algn="l" rtl="0">
              <a:spcBef>
                <a:spcPts val="0"/>
              </a:spcBef>
              <a:spcAft>
                <a:spcPts val="0"/>
              </a:spcAft>
              <a:buSzPts val="1100"/>
              <a:buAutoNum type="arabicPeriod"/>
            </a:pPr>
            <a:r>
              <a:rPr lang="en-US"/>
              <a:t>using income of neighbourhood and handcrafted housing dataset</a:t>
            </a:r>
            <a:endParaRPr/>
          </a:p>
          <a:p>
            <a:pPr marL="0" lvl="0" indent="0" algn="l" rtl="0">
              <a:spcBef>
                <a:spcPts val="0"/>
              </a:spcBef>
              <a:spcAft>
                <a:spcPts val="0"/>
              </a:spcAft>
              <a:buNone/>
            </a:pPr>
            <a:r>
              <a:rPr lang="en-US"/>
              <a:t>Our project focuses on exploring the housing market trends by comparing with the  inflation and interest rate changes</a:t>
            </a:r>
            <a:endParaRPr/>
          </a:p>
          <a:p>
            <a:pPr marL="0" lvl="0" indent="0" algn="l" rtl="0">
              <a:spcBef>
                <a:spcPts val="0"/>
              </a:spcBef>
              <a:spcAft>
                <a:spcPts val="0"/>
              </a:spcAft>
              <a:buNone/>
            </a:pPr>
            <a:endParaRPr/>
          </a:p>
        </p:txBody>
      </p:sp>
      <p:sp>
        <p:nvSpPr>
          <p:cNvPr id="192" name="Google Shape;192;g31b0b150ea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31b0b150ea6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solidFill>
                  <a:schemeClr val="dk1"/>
                </a:solidFill>
              </a:rPr>
              <a:t>CANRECDM: </a:t>
            </a:r>
            <a:r>
              <a:rPr lang="en-US"/>
              <a:t>OECD based Recession Indicators for Canada from the Peak through the Trough (CANRECDM)</a:t>
            </a:r>
            <a:endParaRPr/>
          </a:p>
        </p:txBody>
      </p:sp>
      <p:sp>
        <p:nvSpPr>
          <p:cNvPr id="198" name="Google Shape;198;g31b0b150ea6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9" name="Google Shape;229;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5" name="Google Shape;235;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4" name="Google Shape;204;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59833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4052307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53762" cy="682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595160766"/>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285941496"/>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
        <p:nvSpPr>
          <p:cNvPr id="11" name="TextBox 10"/>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853168679"/>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995709667"/>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750250603"/>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480368"/>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480367"/>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480365"/>
            <a:ext cx="3300984" cy="131083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516011977"/>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4449293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4697471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129553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589879"/>
            <a:ext cx="9590550" cy="150705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0133649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1732449"/>
            <a:ext cx="5060497" cy="4058750"/>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2892" y="1732449"/>
            <a:ext cx="5064665" cy="405875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3549660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89072" cy="4148769"/>
          </a:xfrm>
          <a:prstGeom prst="rect">
            <a:avLst/>
          </a:prstGeom>
        </p:spPr>
      </p:pic>
      <p:pic>
        <p:nvPicPr>
          <p:cNvPr id="21" name="Picture 20"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8485" y="1734506"/>
            <a:ext cx="5089072" cy="4148769"/>
          </a:xfrm>
          <a:prstGeom prst="rect">
            <a:avLst/>
          </a:prstGeom>
        </p:spPr>
      </p:pic>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05872" y="1835254"/>
            <a:ext cx="4876344" cy="54488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05872" y="2380137"/>
            <a:ext cx="4876344"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94967" y="1835254"/>
            <a:ext cx="4895330" cy="544883"/>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94967" y="2380137"/>
            <a:ext cx="4895330"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365268441"/>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4152948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5512065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1816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431518"/>
            <a:ext cx="3706889" cy="3359681"/>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10449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609923"/>
            <a:ext cx="5934949" cy="1829338"/>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913795" y="2439261"/>
            <a:ext cx="5934949" cy="337613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4260859543"/>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1732449"/>
            <a:ext cx="10353762"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endParaRPr lang="en-US"/>
          </a:p>
        </p:txBody>
      </p:sp>
      <p:sp>
        <p:nvSpPr>
          <p:cNvPr id="5" name="Footer Placeholder 4"/>
          <p:cNvSpPr>
            <a:spLocks noGrp="1"/>
          </p:cNvSpPr>
          <p:nvPr>
            <p:ph type="ftr" sz="quarter" idx="3"/>
          </p:nvPr>
        </p:nvSpPr>
        <p:spPr>
          <a:xfrm>
            <a:off x="913795" y="5883275"/>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endParaRPr lang="en-US"/>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909324968"/>
      </p:ext>
    </p:extLst>
  </p:cSld>
  <p:clrMap bg1="dk1" tx1="lt1" bg2="dk2" tx2="lt2" accent1="accent1" accent2="accent2" accent3="accent3" accent4="accent4" accent5="accent5" accent6="accent6" hlink="hlink" folHlink="folHlink"/>
  <p:sldLayoutIdLst>
    <p:sldLayoutId id="2147483786" r:id="rId1"/>
    <p:sldLayoutId id="2147483787" r:id="rId2"/>
    <p:sldLayoutId id="2147483788" r:id="rId3"/>
    <p:sldLayoutId id="2147483789" r:id="rId4"/>
    <p:sldLayoutId id="2147483790" r:id="rId5"/>
    <p:sldLayoutId id="2147483791" r:id="rId6"/>
    <p:sldLayoutId id="2147483792" r:id="rId7"/>
    <p:sldLayoutId id="2147483793" r:id="rId8"/>
    <p:sldLayoutId id="2147483794" r:id="rId9"/>
    <p:sldLayoutId id="2147483795" r:id="rId10"/>
    <p:sldLayoutId id="2147483796" r:id="rId11"/>
    <p:sldLayoutId id="2147483797" r:id="rId12"/>
    <p:sldLayoutId id="2147483798" r:id="rId13"/>
    <p:sldLayoutId id="2147483799" r:id="rId14"/>
    <p:sldLayoutId id="2147483800" r:id="rId15"/>
    <p:sldLayoutId id="2147483801" r:id="rId16"/>
    <p:sldLayoutId id="2147483802" r:id="rId17"/>
  </p:sldLayoutIdLst>
  <p:hf sldNum="0" hdr="0" ftr="0" dt="0"/>
  <p:txStyles>
    <p:title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1.jpeg"/><Relationship Id="rId7" Type="http://schemas.openxmlformats.org/officeDocument/2006/relationships/diagramColors" Target="../diagrams/colors3.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1.jpeg"/><Relationship Id="rId7" Type="http://schemas.openxmlformats.org/officeDocument/2006/relationships/diagramColors" Target="../diagrams/colors4.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1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 Id="rId9" Type="http://schemas.openxmlformats.org/officeDocument/2006/relationships/image" Target="../media/image13.png"/></Relationships>
</file>

<file path=ppt/slides/_rels/slide20.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image" Target="../media/image1.jpeg"/><Relationship Id="rId7" Type="http://schemas.openxmlformats.org/officeDocument/2006/relationships/diagramColors" Target="../diagrams/colors5.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jpeg"/><Relationship Id="rId7" Type="http://schemas.openxmlformats.org/officeDocument/2006/relationships/diagramColors" Target="../diagrams/colors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1.jpeg"/><Relationship Id="rId7" Type="http://schemas.openxmlformats.org/officeDocument/2006/relationships/diagramColors" Target="../diagrams/colors2.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0"/>
        <p:cNvGrpSpPr/>
        <p:nvPr/>
      </p:nvGrpSpPr>
      <p:grpSpPr>
        <a:xfrm>
          <a:off x="0" y="0"/>
          <a:ext cx="0" cy="0"/>
          <a:chOff x="0" y="0"/>
          <a:chExt cx="0" cy="0"/>
        </a:xfrm>
      </p:grpSpPr>
      <p:sp>
        <p:nvSpPr>
          <p:cNvPr id="91" name="Google Shape;91;p1"/>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chemeClr val="lt1"/>
              </a:solidFill>
              <a:latin typeface="Open Sans Light"/>
              <a:ea typeface="Open Sans Light"/>
              <a:cs typeface="Open Sans Light"/>
              <a:sym typeface="Open Sans Light"/>
            </a:endParaRPr>
          </a:p>
        </p:txBody>
      </p:sp>
      <p:cxnSp>
        <p:nvCxnSpPr>
          <p:cNvPr id="92" name="Google Shape;92;p1"/>
          <p:cNvCxnSpPr/>
          <p:nvPr/>
        </p:nvCxnSpPr>
        <p:spPr>
          <a:xfrm rot="10800000">
            <a:off x="7587" y="2720800"/>
            <a:ext cx="3470809" cy="4132660"/>
          </a:xfrm>
          <a:prstGeom prst="straightConnector1">
            <a:avLst/>
          </a:prstGeom>
          <a:noFill/>
          <a:ln w="12700" cap="flat" cmpd="sng">
            <a:solidFill>
              <a:schemeClr val="accent2">
                <a:alpha val="69803"/>
              </a:schemeClr>
            </a:solidFill>
            <a:prstDash val="solid"/>
            <a:miter lim="800000"/>
            <a:headEnd type="none" w="sm" len="sm"/>
            <a:tailEnd type="none" w="sm" len="sm"/>
          </a:ln>
        </p:spPr>
      </p:cxnSp>
      <p:cxnSp>
        <p:nvCxnSpPr>
          <p:cNvPr id="93" name="Google Shape;93;p1"/>
          <p:cNvCxnSpPr/>
          <p:nvPr/>
        </p:nvCxnSpPr>
        <p:spPr>
          <a:xfrm flipH="1">
            <a:off x="0" y="-4540"/>
            <a:ext cx="1274412" cy="4967223"/>
          </a:xfrm>
          <a:prstGeom prst="straightConnector1">
            <a:avLst/>
          </a:prstGeom>
          <a:noFill/>
          <a:ln w="12700" cap="flat" cmpd="sng">
            <a:solidFill>
              <a:schemeClr val="accent2">
                <a:alpha val="69803"/>
              </a:schemeClr>
            </a:solidFill>
            <a:prstDash val="solid"/>
            <a:miter lim="800000"/>
            <a:headEnd type="none" w="sm" len="sm"/>
            <a:tailEnd type="none" w="sm" len="sm"/>
          </a:ln>
        </p:spPr>
      </p:cxnSp>
      <p:cxnSp>
        <p:nvCxnSpPr>
          <p:cNvPr id="94" name="Google Shape;94;p1"/>
          <p:cNvCxnSpPr/>
          <p:nvPr/>
        </p:nvCxnSpPr>
        <p:spPr>
          <a:xfrm rot="10800000">
            <a:off x="5257800" y="0"/>
            <a:ext cx="6926614" cy="1122363"/>
          </a:xfrm>
          <a:prstGeom prst="straightConnector1">
            <a:avLst/>
          </a:prstGeom>
          <a:noFill/>
          <a:ln w="12700" cap="flat" cmpd="sng">
            <a:solidFill>
              <a:schemeClr val="accent2">
                <a:alpha val="69803"/>
              </a:schemeClr>
            </a:solidFill>
            <a:prstDash val="solid"/>
            <a:miter lim="800000"/>
            <a:headEnd type="none" w="sm" len="sm"/>
            <a:tailEnd type="none" w="sm" len="sm"/>
          </a:ln>
        </p:spPr>
      </p:cxnSp>
      <p:sp>
        <p:nvSpPr>
          <p:cNvPr id="95" name="Google Shape;95;p1"/>
          <p:cNvSpPr txBox="1">
            <a:spLocks noGrp="1"/>
          </p:cNvSpPr>
          <p:nvPr>
            <p:ph type="ctrTitle"/>
          </p:nvPr>
        </p:nvSpPr>
        <p:spPr>
          <a:xfrm>
            <a:off x="8286014" y="668098"/>
            <a:ext cx="3316463" cy="1967179"/>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2"/>
              </a:buClr>
              <a:buSzPts val="3100"/>
              <a:buFont typeface="Play"/>
              <a:buNone/>
            </a:pPr>
            <a:r>
              <a:rPr lang="en-US" sz="3100" dirty="0">
                <a:solidFill>
                  <a:schemeClr val="bg1"/>
                </a:solidFill>
              </a:rPr>
              <a:t>GTA Housing Market, Data Analytics and Machine Learning</a:t>
            </a:r>
            <a:endParaRPr sz="3100" dirty="0">
              <a:solidFill>
                <a:schemeClr val="bg1"/>
              </a:solidFill>
            </a:endParaRPr>
          </a:p>
        </p:txBody>
      </p:sp>
      <p:sp>
        <p:nvSpPr>
          <p:cNvPr id="96" name="Google Shape;96;p1"/>
          <p:cNvSpPr txBox="1">
            <a:spLocks noGrp="1"/>
          </p:cNvSpPr>
          <p:nvPr>
            <p:ph type="subTitle" idx="1"/>
          </p:nvPr>
        </p:nvSpPr>
        <p:spPr>
          <a:xfrm>
            <a:off x="8350368" y="4386729"/>
            <a:ext cx="3252110" cy="1135529"/>
          </a:xfrm>
          <a:prstGeom prst="rect">
            <a:avLst/>
          </a:prstGeom>
          <a:noFill/>
          <a:ln>
            <a:noFill/>
          </a:ln>
        </p:spPr>
        <p:txBody>
          <a:bodyPr spcFirstLastPara="1" wrap="square" lIns="91425" tIns="45700" rIns="91425" bIns="45700" anchor="t" anchorCtr="0">
            <a:normAutofit fontScale="92500" lnSpcReduction="10000"/>
          </a:bodyPr>
          <a:lstStyle/>
          <a:p>
            <a:pPr marL="342900" lvl="0" indent="-342900" algn="l" rtl="0">
              <a:lnSpc>
                <a:spcPct val="120000"/>
              </a:lnSpc>
              <a:spcBef>
                <a:spcPts val="0"/>
              </a:spcBef>
              <a:spcAft>
                <a:spcPts val="0"/>
              </a:spcAft>
              <a:buClr>
                <a:schemeClr val="dk2"/>
              </a:buClr>
              <a:buSzPts val="1280"/>
              <a:buAutoNum type="arabicPeriod"/>
            </a:pPr>
            <a:r>
              <a:rPr lang="en-US" sz="1600" dirty="0">
                <a:solidFill>
                  <a:srgbClr val="0070C0"/>
                </a:solidFill>
              </a:rPr>
              <a:t>Yikki</a:t>
            </a:r>
          </a:p>
          <a:p>
            <a:pPr marL="342900" lvl="0" indent="-342900" algn="l" rtl="0">
              <a:lnSpc>
                <a:spcPct val="120000"/>
              </a:lnSpc>
              <a:spcBef>
                <a:spcPts val="0"/>
              </a:spcBef>
              <a:spcAft>
                <a:spcPts val="0"/>
              </a:spcAft>
              <a:buClr>
                <a:schemeClr val="dk2"/>
              </a:buClr>
              <a:buSzPts val="1280"/>
              <a:buAutoNum type="arabicPeriod"/>
            </a:pPr>
            <a:r>
              <a:rPr lang="en-US" sz="1600" dirty="0">
                <a:solidFill>
                  <a:srgbClr val="0070C0"/>
                </a:solidFill>
              </a:rPr>
              <a:t>Dr Who.</a:t>
            </a:r>
          </a:p>
          <a:p>
            <a:pPr marL="342900" lvl="0" indent="-342900" algn="l" rtl="0">
              <a:lnSpc>
                <a:spcPct val="120000"/>
              </a:lnSpc>
              <a:spcBef>
                <a:spcPts val="0"/>
              </a:spcBef>
              <a:spcAft>
                <a:spcPts val="0"/>
              </a:spcAft>
              <a:buClr>
                <a:schemeClr val="dk2"/>
              </a:buClr>
              <a:buSzPts val="1280"/>
              <a:buAutoNum type="arabicPeriod"/>
            </a:pPr>
            <a:r>
              <a:rPr lang="en-US" sz="1600" dirty="0">
                <a:solidFill>
                  <a:srgbClr val="0070C0"/>
                </a:solidFill>
              </a:rPr>
              <a:t>Jasmine</a:t>
            </a:r>
          </a:p>
          <a:p>
            <a:pPr marL="342900" lvl="0" indent="-342900" algn="l" rtl="0">
              <a:lnSpc>
                <a:spcPct val="120000"/>
              </a:lnSpc>
              <a:spcBef>
                <a:spcPts val="0"/>
              </a:spcBef>
              <a:spcAft>
                <a:spcPts val="0"/>
              </a:spcAft>
              <a:buClr>
                <a:schemeClr val="dk2"/>
              </a:buClr>
              <a:buSzPts val="1280"/>
              <a:buAutoNum type="arabicPeriod"/>
            </a:pPr>
            <a:r>
              <a:rPr lang="en-US" sz="1600" dirty="0">
                <a:solidFill>
                  <a:srgbClr val="0070C0"/>
                </a:solidFill>
              </a:rPr>
              <a:t>Hassan Mehmood</a:t>
            </a:r>
            <a:endParaRPr sz="1600" dirty="0">
              <a:solidFill>
                <a:srgbClr val="0070C0"/>
              </a:solidFill>
            </a:endParaRPr>
          </a:p>
        </p:txBody>
      </p:sp>
      <p:cxnSp>
        <p:nvCxnSpPr>
          <p:cNvPr id="97" name="Google Shape;97;p1"/>
          <p:cNvCxnSpPr/>
          <p:nvPr/>
        </p:nvCxnSpPr>
        <p:spPr>
          <a:xfrm flipH="1">
            <a:off x="7337102" y="6051582"/>
            <a:ext cx="4847312" cy="806418"/>
          </a:xfrm>
          <a:prstGeom prst="straightConnector1">
            <a:avLst/>
          </a:prstGeom>
          <a:noFill/>
          <a:ln w="12700" cap="flat" cmpd="sng">
            <a:solidFill>
              <a:schemeClr val="accent2">
                <a:alpha val="69803"/>
              </a:schemeClr>
            </a:solidFill>
            <a:prstDash val="solid"/>
            <a:miter lim="800000"/>
            <a:headEnd type="none" w="sm" len="sm"/>
            <a:tailEnd type="none" w="sm" len="sm"/>
          </a:ln>
        </p:spPr>
      </p:cxnSp>
      <p:cxnSp>
        <p:nvCxnSpPr>
          <p:cNvPr id="98" name="Google Shape;98;p1"/>
          <p:cNvCxnSpPr/>
          <p:nvPr/>
        </p:nvCxnSpPr>
        <p:spPr>
          <a:xfrm flipH="1">
            <a:off x="4225160" y="0"/>
            <a:ext cx="3541141" cy="6858000"/>
          </a:xfrm>
          <a:prstGeom prst="straightConnector1">
            <a:avLst/>
          </a:prstGeom>
          <a:noFill/>
          <a:ln w="12700" cap="flat" cmpd="sng">
            <a:solidFill>
              <a:schemeClr val="accent2">
                <a:alpha val="69803"/>
              </a:schemeClr>
            </a:solidFill>
            <a:prstDash val="solid"/>
            <a:miter lim="800000"/>
            <a:headEnd type="none" w="sm" len="sm"/>
            <a:tailEnd type="none" w="sm" len="sm"/>
          </a:ln>
        </p:spPr>
      </p:cxnSp>
      <p:pic>
        <p:nvPicPr>
          <p:cNvPr id="3" name="Picture 2" descr="Colonial buildings in Old Quebec">
            <a:extLst>
              <a:ext uri="{FF2B5EF4-FFF2-40B4-BE49-F238E27FC236}">
                <a16:creationId xmlns:a16="http://schemas.microsoft.com/office/drawing/2014/main" id="{59AD8D55-CBDA-CA1F-3D8B-BADE3F84E5FD}"/>
              </a:ext>
            </a:extLst>
          </p:cNvPr>
          <p:cNvPicPr>
            <a:picLocks noChangeAspect="1"/>
          </p:cNvPicPr>
          <p:nvPr/>
        </p:nvPicPr>
        <p:blipFill>
          <a:blip r:embed="rId3"/>
          <a:stretch>
            <a:fillRect/>
          </a:stretch>
        </p:blipFill>
        <p:spPr>
          <a:xfrm>
            <a:off x="7585" y="4540"/>
            <a:ext cx="7688905" cy="68580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0"/>
                                  </p:stCondLst>
                                  <p:childTnLst>
                                    <p:set>
                                      <p:cBhvr>
                                        <p:cTn id="6" dur="1" fill="hold">
                                          <p:stCondLst>
                                            <p:cond delay="0"/>
                                          </p:stCondLst>
                                        </p:cTn>
                                        <p:tgtEl>
                                          <p:spTgt spid="95"/>
                                        </p:tgtEl>
                                        <p:attrNameLst>
                                          <p:attrName>style.visibility</p:attrName>
                                        </p:attrNameLst>
                                      </p:cBhvr>
                                      <p:to>
                                        <p:strVal val="visible"/>
                                      </p:to>
                                    </p:set>
                                    <p:animEffect transition="in" filter="fade">
                                      <p:cBhvr>
                                        <p:cTn id="7" dur="400"/>
                                        <p:tgtEl>
                                          <p:spTgt spid="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80000"/>
                <a:lumMod val="80000"/>
              </a:schemeClr>
              <a:schemeClr val="bg2">
                <a:tint val="98000"/>
              </a:schemeClr>
            </a:duotone>
          </a:blip>
          <a:stretch/>
        </a:blipFill>
        <a:effectLst/>
      </p:bgPr>
    </p:bg>
    <p:spTree>
      <p:nvGrpSpPr>
        <p:cNvPr id="1" name="Shape 230"/>
        <p:cNvGrpSpPr/>
        <p:nvPr/>
      </p:nvGrpSpPr>
      <p:grpSpPr>
        <a:xfrm>
          <a:off x="0" y="0"/>
          <a:ext cx="0" cy="0"/>
          <a:chOff x="0" y="0"/>
          <a:chExt cx="0" cy="0"/>
        </a:xfrm>
      </p:grpSpPr>
      <p:sp>
        <p:nvSpPr>
          <p:cNvPr id="231" name="Google Shape;231;p8"/>
          <p:cNvSpPr txBox="1">
            <a:spLocks noGrp="1"/>
          </p:cNvSpPr>
          <p:nvPr>
            <p:ph type="title"/>
          </p:nvPr>
        </p:nvSpPr>
        <p:spPr>
          <a:xfrm>
            <a:off x="913795" y="609600"/>
            <a:ext cx="10353762" cy="970450"/>
          </a:xfrm>
          <a:prstGeom prst="rect">
            <a:avLst/>
          </a:prstGeom>
        </p:spPr>
        <p:txBody>
          <a:bodyPr spcFirstLastPara="1" lIns="91425" tIns="45700" rIns="91425" bIns="45700" anchorCtr="0">
            <a:normAutofit/>
          </a:bodyPr>
          <a:lstStyle/>
          <a:p>
            <a:pPr marL="0" lvl="0" indent="0" rtl="0">
              <a:spcBef>
                <a:spcPts val="0"/>
              </a:spcBef>
              <a:spcAft>
                <a:spcPts val="0"/>
              </a:spcAft>
              <a:buClr>
                <a:schemeClr val="dk2"/>
              </a:buClr>
              <a:buSzPts val="4400"/>
              <a:buFont typeface="Play"/>
              <a:buNone/>
            </a:pPr>
            <a:r>
              <a:rPr lang="en-US"/>
              <a:t>Statistical Analysis</a:t>
            </a:r>
          </a:p>
        </p:txBody>
      </p:sp>
      <p:graphicFrame>
        <p:nvGraphicFramePr>
          <p:cNvPr id="236" name="Google Shape;232;p8">
            <a:extLst>
              <a:ext uri="{FF2B5EF4-FFF2-40B4-BE49-F238E27FC236}">
                <a16:creationId xmlns:a16="http://schemas.microsoft.com/office/drawing/2014/main" id="{CAC711BE-3EC4-16DB-CCD4-01B35907A152}"/>
              </a:ext>
            </a:extLst>
          </p:cNvPr>
          <p:cNvGraphicFramePr>
            <a:graphicFrameLocks noGrp="1"/>
          </p:cNvGraphicFramePr>
          <p:nvPr>
            <p:ph idx="1"/>
            <p:extLst>
              <p:ext uri="{D42A27DB-BD31-4B8C-83A1-F6EECF244321}">
                <p14:modId xmlns:p14="http://schemas.microsoft.com/office/powerpoint/2010/main" val="2043033798"/>
              </p:ext>
            </p:extLst>
          </p:nvPr>
        </p:nvGraphicFramePr>
        <p:xfrm>
          <a:off x="914400" y="1731963"/>
          <a:ext cx="10353675" cy="405923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9"/>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2"/>
              </a:buClr>
              <a:buSzPts val="4400"/>
              <a:buFont typeface="Play"/>
              <a:buNone/>
            </a:pPr>
            <a:r>
              <a:rPr lang="en-US" dirty="0"/>
              <a:t>Dollar Volume and Average Price</a:t>
            </a:r>
            <a:endParaRPr dirty="0"/>
          </a:p>
        </p:txBody>
      </p:sp>
      <p:sp>
        <p:nvSpPr>
          <p:cNvPr id="238" name="Google Shape;238;p9"/>
          <p:cNvSpPr txBox="1">
            <a:spLocks noGrp="1"/>
          </p:cNvSpPr>
          <p:nvPr>
            <p:ph idx="1"/>
          </p:nvPr>
        </p:nvSpPr>
        <p:spPr>
          <a:prstGeom prst="rect">
            <a:avLst/>
          </a:prstGeom>
          <a:noFill/>
          <a:ln>
            <a:noFill/>
          </a:ln>
        </p:spPr>
        <p:txBody>
          <a:bodyPr spcFirstLastPara="1" wrap="square" lIns="91425" tIns="45700" rIns="91425" bIns="45700" anchor="t" anchorCtr="0">
            <a:normAutofit/>
          </a:bodyPr>
          <a:lstStyle/>
          <a:p>
            <a:pPr marL="228600" lvl="0" indent="-106679" algn="l" rtl="0">
              <a:lnSpc>
                <a:spcPct val="100000"/>
              </a:lnSpc>
              <a:spcBef>
                <a:spcPts val="0"/>
              </a:spcBef>
              <a:spcAft>
                <a:spcPts val="0"/>
              </a:spcAft>
              <a:buClr>
                <a:schemeClr val="dk2"/>
              </a:buClr>
              <a:buSzPts val="1920"/>
              <a:buNone/>
            </a:pPr>
            <a:endParaRPr dirty="0"/>
          </a:p>
        </p:txBody>
      </p:sp>
      <p:pic>
        <p:nvPicPr>
          <p:cNvPr id="3" name="Picture 2" descr="A graph showing a line of black dots&#10;&#10;Description automatically generated">
            <a:extLst>
              <a:ext uri="{FF2B5EF4-FFF2-40B4-BE49-F238E27FC236}">
                <a16:creationId xmlns:a16="http://schemas.microsoft.com/office/drawing/2014/main" id="{3317EC72-800A-D4FB-2D74-2A5C09FDC8BD}"/>
              </a:ext>
            </a:extLst>
          </p:cNvPr>
          <p:cNvPicPr>
            <a:picLocks noChangeAspect="1"/>
          </p:cNvPicPr>
          <p:nvPr/>
        </p:nvPicPr>
        <p:blipFill>
          <a:blip r:embed="rId3"/>
          <a:stretch>
            <a:fillRect/>
          </a:stretch>
        </p:blipFill>
        <p:spPr>
          <a:xfrm>
            <a:off x="517773" y="1732449"/>
            <a:ext cx="11145805" cy="4823088"/>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AC6C7D-FFFA-1960-D065-7E1AB1022703}"/>
              </a:ext>
            </a:extLst>
          </p:cNvPr>
          <p:cNvSpPr>
            <a:spLocks noGrp="1"/>
          </p:cNvSpPr>
          <p:nvPr>
            <p:ph type="title"/>
          </p:nvPr>
        </p:nvSpPr>
        <p:spPr/>
        <p:txBody>
          <a:bodyPr/>
          <a:lstStyle/>
          <a:p>
            <a:r>
              <a:rPr lang="en-US" dirty="0"/>
              <a:t>Correlation</a:t>
            </a:r>
          </a:p>
        </p:txBody>
      </p:sp>
      <p:pic>
        <p:nvPicPr>
          <p:cNvPr id="5" name="Picture 4" descr="A screenshot of a computer screen&#10;&#10;Description automatically generated">
            <a:extLst>
              <a:ext uri="{FF2B5EF4-FFF2-40B4-BE49-F238E27FC236}">
                <a16:creationId xmlns:a16="http://schemas.microsoft.com/office/drawing/2014/main" id="{8428C2A2-F135-A7C1-73FA-E4E1169613C7}"/>
              </a:ext>
            </a:extLst>
          </p:cNvPr>
          <p:cNvPicPr>
            <a:picLocks noChangeAspect="1"/>
          </p:cNvPicPr>
          <p:nvPr/>
        </p:nvPicPr>
        <p:blipFill>
          <a:blip r:embed="rId2"/>
          <a:srcRect/>
          <a:stretch/>
        </p:blipFill>
        <p:spPr>
          <a:xfrm>
            <a:off x="1453323" y="1580050"/>
            <a:ext cx="9274706" cy="4864099"/>
          </a:xfrm>
          <a:prstGeom prst="rect">
            <a:avLst/>
          </a:prstGeom>
        </p:spPr>
      </p:pic>
    </p:spTree>
    <p:extLst>
      <p:ext uri="{BB962C8B-B14F-4D97-AF65-F5344CB8AC3E}">
        <p14:creationId xmlns:p14="http://schemas.microsoft.com/office/powerpoint/2010/main" val="8396244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257964-DFE2-B28C-B4A1-A1E149D5D1DF}"/>
              </a:ext>
            </a:extLst>
          </p:cNvPr>
          <p:cNvSpPr>
            <a:spLocks noGrp="1"/>
          </p:cNvSpPr>
          <p:nvPr>
            <p:ph type="title"/>
          </p:nvPr>
        </p:nvSpPr>
        <p:spPr/>
        <p:txBody>
          <a:bodyPr/>
          <a:lstStyle/>
          <a:p>
            <a:r>
              <a:rPr lang="en-US" dirty="0"/>
              <a:t>Factor Analysis</a:t>
            </a:r>
          </a:p>
        </p:txBody>
      </p:sp>
      <p:pic>
        <p:nvPicPr>
          <p:cNvPr id="5" name="Picture 4">
            <a:extLst>
              <a:ext uri="{FF2B5EF4-FFF2-40B4-BE49-F238E27FC236}">
                <a16:creationId xmlns:a16="http://schemas.microsoft.com/office/drawing/2014/main" id="{9512788F-ABDE-5263-6E48-E27BD5703A99}"/>
              </a:ext>
            </a:extLst>
          </p:cNvPr>
          <p:cNvPicPr>
            <a:picLocks noChangeAspect="1"/>
          </p:cNvPicPr>
          <p:nvPr/>
        </p:nvPicPr>
        <p:blipFill>
          <a:blip r:embed="rId2"/>
          <a:stretch>
            <a:fillRect/>
          </a:stretch>
        </p:blipFill>
        <p:spPr>
          <a:xfrm>
            <a:off x="1086876" y="1839357"/>
            <a:ext cx="10007600" cy="4623789"/>
          </a:xfrm>
          <a:prstGeom prst="rect">
            <a:avLst/>
          </a:prstGeom>
        </p:spPr>
      </p:pic>
    </p:spTree>
    <p:extLst>
      <p:ext uri="{BB962C8B-B14F-4D97-AF65-F5344CB8AC3E}">
        <p14:creationId xmlns:p14="http://schemas.microsoft.com/office/powerpoint/2010/main" val="34936197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05"/>
        <p:cNvGrpSpPr/>
        <p:nvPr/>
      </p:nvGrpSpPr>
      <p:grpSpPr>
        <a:xfrm>
          <a:off x="0" y="0"/>
          <a:ext cx="0" cy="0"/>
          <a:chOff x="0" y="0"/>
          <a:chExt cx="0" cy="0"/>
        </a:xfrm>
      </p:grpSpPr>
      <p:sp>
        <p:nvSpPr>
          <p:cNvPr id="206" name="Google Shape;206;p6"/>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Open Sans Light"/>
              <a:ea typeface="Open Sans Light"/>
              <a:cs typeface="Open Sans Light"/>
              <a:sym typeface="Open Sans Light"/>
            </a:endParaRPr>
          </a:p>
        </p:txBody>
      </p:sp>
      <p:sp>
        <p:nvSpPr>
          <p:cNvPr id="207" name="Google Shape;207;p6"/>
          <p:cNvSpPr/>
          <p:nvPr/>
        </p:nvSpPr>
        <p:spPr>
          <a:xfrm rot="10800000">
            <a:off x="-1" y="0"/>
            <a:ext cx="4850735" cy="6857998"/>
          </a:xfrm>
          <a:custGeom>
            <a:avLst/>
            <a:gdLst/>
            <a:ahLst/>
            <a:cxnLst/>
            <a:rect l="l" t="t" r="r" b="b"/>
            <a:pathLst>
              <a:path w="5672699" h="6857998" extrusionOk="0">
                <a:moveTo>
                  <a:pt x="2328480" y="0"/>
                </a:moveTo>
                <a:lnTo>
                  <a:pt x="5672699" y="0"/>
                </a:lnTo>
                <a:lnTo>
                  <a:pt x="5672699" y="6857998"/>
                </a:lnTo>
                <a:lnTo>
                  <a:pt x="0" y="6856093"/>
                </a:lnTo>
                <a:lnTo>
                  <a:pt x="2328480" y="0"/>
                </a:lnTo>
                <a:close/>
              </a:path>
            </a:pathLst>
          </a:cu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Open Sans Light"/>
              <a:ea typeface="Open Sans Light"/>
              <a:cs typeface="Open Sans Light"/>
              <a:sym typeface="Open Sans Light"/>
            </a:endParaRPr>
          </a:p>
        </p:txBody>
      </p:sp>
      <p:sp>
        <p:nvSpPr>
          <p:cNvPr id="208" name="Google Shape;208;p6"/>
          <p:cNvSpPr txBox="1">
            <a:spLocks noGrp="1"/>
          </p:cNvSpPr>
          <p:nvPr>
            <p:ph type="title"/>
          </p:nvPr>
        </p:nvSpPr>
        <p:spPr>
          <a:xfrm>
            <a:off x="668005" y="657225"/>
            <a:ext cx="3230515" cy="3569822"/>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2"/>
              </a:buClr>
              <a:buSzPts val="4400"/>
              <a:buFont typeface="Play"/>
              <a:buNone/>
            </a:pPr>
            <a:r>
              <a:rPr lang="en-US"/>
              <a:t>KEY FINDINGS</a:t>
            </a:r>
            <a:endParaRPr/>
          </a:p>
        </p:txBody>
      </p:sp>
      <p:cxnSp>
        <p:nvCxnSpPr>
          <p:cNvPr id="209" name="Google Shape;209;p6"/>
          <p:cNvCxnSpPr/>
          <p:nvPr/>
        </p:nvCxnSpPr>
        <p:spPr>
          <a:xfrm>
            <a:off x="35793" y="4305300"/>
            <a:ext cx="4515220" cy="2552700"/>
          </a:xfrm>
          <a:prstGeom prst="straightConnector1">
            <a:avLst/>
          </a:prstGeom>
          <a:noFill/>
          <a:ln w="12700" cap="flat" cmpd="sng">
            <a:solidFill>
              <a:schemeClr val="accent2">
                <a:alpha val="69803"/>
              </a:schemeClr>
            </a:solidFill>
            <a:prstDash val="solid"/>
            <a:miter lim="800000"/>
            <a:headEnd type="none" w="sm" len="sm"/>
            <a:tailEnd type="none" w="sm" len="sm"/>
          </a:ln>
        </p:spPr>
      </p:cxnSp>
      <p:grpSp>
        <p:nvGrpSpPr>
          <p:cNvPr id="210" name="Google Shape;210;p6"/>
          <p:cNvGrpSpPr/>
          <p:nvPr/>
        </p:nvGrpSpPr>
        <p:grpSpPr>
          <a:xfrm>
            <a:off x="5146923" y="832268"/>
            <a:ext cx="6289465" cy="5146921"/>
            <a:chOff x="0" y="0"/>
            <a:chExt cx="6289465" cy="5146921"/>
          </a:xfrm>
        </p:grpSpPr>
        <p:sp>
          <p:nvSpPr>
            <p:cNvPr id="211" name="Google Shape;211;p6"/>
            <p:cNvSpPr/>
            <p:nvPr/>
          </p:nvSpPr>
          <p:spPr>
            <a:xfrm>
              <a:off x="0" y="0"/>
              <a:ext cx="5346046" cy="1544076"/>
            </a:xfrm>
            <a:prstGeom prst="roundRect">
              <a:avLst>
                <a:gd name="adj" fmla="val 10000"/>
              </a:avLst>
            </a:prstGeom>
            <a:solidFill>
              <a:srgbClr val="B9957D"/>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6"/>
            <p:cNvSpPr txBox="1"/>
            <p:nvPr/>
          </p:nvSpPr>
          <p:spPr>
            <a:xfrm>
              <a:off x="45224" y="45224"/>
              <a:ext cx="3679867" cy="1453628"/>
            </a:xfrm>
            <a:prstGeom prst="rect">
              <a:avLst/>
            </a:prstGeom>
            <a:noFill/>
            <a:ln>
              <a:noFill/>
            </a:ln>
          </p:spPr>
          <p:txBody>
            <a:bodyPr spcFirstLastPara="1" wrap="square" lIns="110475" tIns="110475" rIns="110475" bIns="110475" anchor="ctr" anchorCtr="0">
              <a:noAutofit/>
            </a:bodyPr>
            <a:lstStyle/>
            <a:p>
              <a:pPr marL="0" marR="0" lvl="0" indent="0" algn="l" rtl="0">
                <a:lnSpc>
                  <a:spcPct val="90000"/>
                </a:lnSpc>
                <a:spcBef>
                  <a:spcPts val="0"/>
                </a:spcBef>
                <a:spcAft>
                  <a:spcPts val="0"/>
                </a:spcAft>
                <a:buClr>
                  <a:schemeClr val="lt1"/>
                </a:buClr>
                <a:buSzPts val="2900"/>
                <a:buFont typeface="Open Sans Light"/>
                <a:buNone/>
              </a:pPr>
              <a:r>
                <a:rPr lang="en-US" sz="2900" b="0" i="0" u="none" strike="noStrike" cap="none">
                  <a:solidFill>
                    <a:schemeClr val="lt1"/>
                  </a:solidFill>
                  <a:latin typeface="Open Sans Light"/>
                  <a:ea typeface="Open Sans Light"/>
                  <a:cs typeface="Open Sans Light"/>
                  <a:sym typeface="Open Sans Light"/>
                </a:rPr>
                <a:t>This section will have information about our data</a:t>
              </a:r>
              <a:endParaRPr/>
            </a:p>
          </p:txBody>
        </p:sp>
        <p:sp>
          <p:nvSpPr>
            <p:cNvPr id="213" name="Google Shape;213;p6"/>
            <p:cNvSpPr/>
            <p:nvPr/>
          </p:nvSpPr>
          <p:spPr>
            <a:xfrm>
              <a:off x="471709" y="1801422"/>
              <a:ext cx="5346046" cy="1544076"/>
            </a:xfrm>
            <a:prstGeom prst="roundRect">
              <a:avLst>
                <a:gd name="adj" fmla="val 10000"/>
              </a:avLst>
            </a:prstGeom>
            <a:solidFill>
              <a:srgbClr val="B19D7F"/>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6"/>
            <p:cNvSpPr txBox="1"/>
            <p:nvPr/>
          </p:nvSpPr>
          <p:spPr>
            <a:xfrm>
              <a:off x="516933" y="1846646"/>
              <a:ext cx="3780238" cy="1453628"/>
            </a:xfrm>
            <a:prstGeom prst="rect">
              <a:avLst/>
            </a:prstGeom>
            <a:noFill/>
            <a:ln>
              <a:noFill/>
            </a:ln>
          </p:spPr>
          <p:txBody>
            <a:bodyPr spcFirstLastPara="1" wrap="square" lIns="110475" tIns="110475" rIns="110475" bIns="110475" anchor="ctr" anchorCtr="0">
              <a:noAutofit/>
            </a:bodyPr>
            <a:lstStyle/>
            <a:p>
              <a:pPr marL="0" marR="0" lvl="0" indent="0" algn="l" rtl="0">
                <a:lnSpc>
                  <a:spcPct val="90000"/>
                </a:lnSpc>
                <a:spcBef>
                  <a:spcPts val="0"/>
                </a:spcBef>
                <a:spcAft>
                  <a:spcPts val="0"/>
                </a:spcAft>
                <a:buClr>
                  <a:schemeClr val="lt1"/>
                </a:buClr>
                <a:buSzPts val="2900"/>
                <a:buFont typeface="Open Sans Light"/>
                <a:buNone/>
              </a:pPr>
              <a:r>
                <a:rPr lang="en-US" sz="2900" b="0" i="0" u="none" strike="noStrike" cap="none">
                  <a:solidFill>
                    <a:schemeClr val="lt1"/>
                  </a:solidFill>
                  <a:latin typeface="Open Sans Light"/>
                  <a:ea typeface="Open Sans Light"/>
                  <a:cs typeface="Open Sans Light"/>
                  <a:sym typeface="Open Sans Light"/>
                </a:rPr>
                <a:t>Findings with EDA</a:t>
              </a:r>
              <a:endParaRPr/>
            </a:p>
          </p:txBody>
        </p:sp>
        <p:sp>
          <p:nvSpPr>
            <p:cNvPr id="215" name="Google Shape;215;p6"/>
            <p:cNvSpPr/>
            <p:nvPr/>
          </p:nvSpPr>
          <p:spPr>
            <a:xfrm>
              <a:off x="943419" y="3602845"/>
              <a:ext cx="5346046" cy="1544076"/>
            </a:xfrm>
            <a:prstGeom prst="roundRect">
              <a:avLst>
                <a:gd name="adj" fmla="val 10000"/>
              </a:avLst>
            </a:prstGeom>
            <a:solidFill>
              <a:srgbClr val="AAA281"/>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6"/>
            <p:cNvSpPr txBox="1"/>
            <p:nvPr/>
          </p:nvSpPr>
          <p:spPr>
            <a:xfrm>
              <a:off x="988643" y="3648069"/>
              <a:ext cx="3780238" cy="1453628"/>
            </a:xfrm>
            <a:prstGeom prst="rect">
              <a:avLst/>
            </a:prstGeom>
            <a:noFill/>
            <a:ln>
              <a:noFill/>
            </a:ln>
          </p:spPr>
          <p:txBody>
            <a:bodyPr spcFirstLastPara="1" wrap="square" lIns="110475" tIns="110475" rIns="110475" bIns="110475" anchor="ctr" anchorCtr="0">
              <a:noAutofit/>
            </a:bodyPr>
            <a:lstStyle/>
            <a:p>
              <a:pPr marL="0" marR="0" lvl="0" indent="0" algn="l" rtl="0">
                <a:lnSpc>
                  <a:spcPct val="90000"/>
                </a:lnSpc>
                <a:spcBef>
                  <a:spcPts val="0"/>
                </a:spcBef>
                <a:spcAft>
                  <a:spcPts val="0"/>
                </a:spcAft>
                <a:buClr>
                  <a:schemeClr val="lt1"/>
                </a:buClr>
                <a:buSzPts val="2900"/>
                <a:buFont typeface="Open Sans Light"/>
                <a:buNone/>
              </a:pPr>
              <a:r>
                <a:rPr lang="en-US" sz="2900" b="0" i="0" u="none" strike="noStrike" cap="none">
                  <a:solidFill>
                    <a:schemeClr val="lt1"/>
                  </a:solidFill>
                  <a:latin typeface="Open Sans Light"/>
                  <a:ea typeface="Open Sans Light"/>
                  <a:cs typeface="Open Sans Light"/>
                  <a:sym typeface="Open Sans Light"/>
                </a:rPr>
                <a:t>Findings with Statistical Analysis</a:t>
              </a:r>
              <a:endParaRPr/>
            </a:p>
          </p:txBody>
        </p:sp>
        <p:sp>
          <p:nvSpPr>
            <p:cNvPr id="217" name="Google Shape;217;p6"/>
            <p:cNvSpPr/>
            <p:nvPr/>
          </p:nvSpPr>
          <p:spPr>
            <a:xfrm>
              <a:off x="4342396" y="1170924"/>
              <a:ext cx="1003649" cy="1003649"/>
            </a:xfrm>
            <a:prstGeom prst="downArrow">
              <a:avLst>
                <a:gd name="adj1" fmla="val 55000"/>
                <a:gd name="adj2" fmla="val 45000"/>
              </a:avLst>
            </a:prstGeom>
            <a:solidFill>
              <a:srgbClr val="E6DCD7">
                <a:alpha val="89803"/>
              </a:srgbClr>
            </a:solidFill>
            <a:ln w="12700" cap="flat" cmpd="sng">
              <a:solidFill>
                <a:srgbClr val="E6DCD7">
                  <a:alpha val="89803"/>
                </a:srgb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6"/>
            <p:cNvSpPr txBox="1"/>
            <p:nvPr/>
          </p:nvSpPr>
          <p:spPr>
            <a:xfrm>
              <a:off x="4568217" y="1170924"/>
              <a:ext cx="552007" cy="755246"/>
            </a:xfrm>
            <a:prstGeom prst="rect">
              <a:avLst/>
            </a:prstGeom>
            <a:noFill/>
            <a:ln>
              <a:noFill/>
            </a:ln>
          </p:spPr>
          <p:txBody>
            <a:bodyPr spcFirstLastPara="1" wrap="square" lIns="45700" tIns="45700" rIns="45700" bIns="45700" anchor="ctr" anchorCtr="0">
              <a:noAutofit/>
            </a:bodyPr>
            <a:lstStyle/>
            <a:p>
              <a:pPr marL="0" marR="0" lvl="0" indent="0" algn="ctr" rtl="0">
                <a:lnSpc>
                  <a:spcPct val="90000"/>
                </a:lnSpc>
                <a:spcBef>
                  <a:spcPts val="0"/>
                </a:spcBef>
                <a:spcAft>
                  <a:spcPts val="0"/>
                </a:spcAft>
                <a:buClr>
                  <a:schemeClr val="dk1"/>
                </a:buClr>
                <a:buSzPts val="3600"/>
                <a:buFont typeface="Open Sans Light"/>
                <a:buNone/>
              </a:pPr>
              <a:endParaRPr sz="3600" b="0" i="0" u="none" strike="noStrike" cap="none">
                <a:solidFill>
                  <a:schemeClr val="dk1"/>
                </a:solidFill>
                <a:latin typeface="Open Sans Light"/>
                <a:ea typeface="Open Sans Light"/>
                <a:cs typeface="Open Sans Light"/>
                <a:sym typeface="Open Sans Light"/>
              </a:endParaRPr>
            </a:p>
          </p:txBody>
        </p:sp>
        <p:sp>
          <p:nvSpPr>
            <p:cNvPr id="219" name="Google Shape;219;p6"/>
            <p:cNvSpPr/>
            <p:nvPr/>
          </p:nvSpPr>
          <p:spPr>
            <a:xfrm>
              <a:off x="4814106" y="2962053"/>
              <a:ext cx="1003649" cy="1003649"/>
            </a:xfrm>
            <a:prstGeom prst="downArrow">
              <a:avLst>
                <a:gd name="adj1" fmla="val 55000"/>
                <a:gd name="adj2" fmla="val 45000"/>
              </a:avLst>
            </a:prstGeom>
            <a:solidFill>
              <a:srgbClr val="E1DED7">
                <a:alpha val="89803"/>
              </a:srgbClr>
            </a:solidFill>
            <a:ln w="12700" cap="flat" cmpd="sng">
              <a:solidFill>
                <a:srgbClr val="E1DED7">
                  <a:alpha val="89803"/>
                </a:srgb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6"/>
            <p:cNvSpPr txBox="1"/>
            <p:nvPr/>
          </p:nvSpPr>
          <p:spPr>
            <a:xfrm>
              <a:off x="5039927" y="2962053"/>
              <a:ext cx="552007" cy="755246"/>
            </a:xfrm>
            <a:prstGeom prst="rect">
              <a:avLst/>
            </a:prstGeom>
            <a:noFill/>
            <a:ln>
              <a:noFill/>
            </a:ln>
          </p:spPr>
          <p:txBody>
            <a:bodyPr spcFirstLastPara="1" wrap="square" lIns="45700" tIns="45700" rIns="45700" bIns="45700" anchor="ctr" anchorCtr="0">
              <a:noAutofit/>
            </a:bodyPr>
            <a:lstStyle/>
            <a:p>
              <a:pPr marL="0" marR="0" lvl="0" indent="0" algn="ctr" rtl="0">
                <a:lnSpc>
                  <a:spcPct val="90000"/>
                </a:lnSpc>
                <a:spcBef>
                  <a:spcPts val="0"/>
                </a:spcBef>
                <a:spcAft>
                  <a:spcPts val="0"/>
                </a:spcAft>
                <a:buClr>
                  <a:schemeClr val="dk1"/>
                </a:buClr>
                <a:buSzPts val="3600"/>
                <a:buFont typeface="Open Sans Light"/>
                <a:buNone/>
              </a:pPr>
              <a:endParaRPr sz="3600" b="0" i="0" u="none" strike="noStrike" cap="none">
                <a:solidFill>
                  <a:schemeClr val="dk1"/>
                </a:solidFill>
                <a:latin typeface="Open Sans Light"/>
                <a:ea typeface="Open Sans Light"/>
                <a:cs typeface="Open Sans Light"/>
                <a:sym typeface="Open Sans Light"/>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80000"/>
                <a:lumMod val="80000"/>
              </a:schemeClr>
              <a:schemeClr val="bg2">
                <a:tint val="98000"/>
              </a:schemeClr>
            </a:duotone>
          </a:blip>
          <a:stretch/>
        </a:blipFill>
        <a:effectLst/>
      </p:bgPr>
    </p:bg>
    <p:spTree>
      <p:nvGrpSpPr>
        <p:cNvPr id="1" name="Shape 242"/>
        <p:cNvGrpSpPr/>
        <p:nvPr/>
      </p:nvGrpSpPr>
      <p:grpSpPr>
        <a:xfrm>
          <a:off x="0" y="0"/>
          <a:ext cx="0" cy="0"/>
          <a:chOff x="0" y="0"/>
          <a:chExt cx="0" cy="0"/>
        </a:xfrm>
      </p:grpSpPr>
      <p:sp>
        <p:nvSpPr>
          <p:cNvPr id="243" name="Google Shape;243;p10"/>
          <p:cNvSpPr txBox="1">
            <a:spLocks noGrp="1"/>
          </p:cNvSpPr>
          <p:nvPr>
            <p:ph type="title"/>
          </p:nvPr>
        </p:nvSpPr>
        <p:spPr>
          <a:xfrm>
            <a:off x="913795" y="609600"/>
            <a:ext cx="10353762" cy="970450"/>
          </a:xfrm>
          <a:prstGeom prst="rect">
            <a:avLst/>
          </a:prstGeom>
        </p:spPr>
        <p:txBody>
          <a:bodyPr spcFirstLastPara="1" lIns="91425" tIns="45700" rIns="91425" bIns="45700" anchorCtr="0">
            <a:normAutofit/>
          </a:bodyPr>
          <a:lstStyle/>
          <a:p>
            <a:pPr marL="0" lvl="0" indent="0" rtl="0">
              <a:spcBef>
                <a:spcPts val="0"/>
              </a:spcBef>
              <a:spcAft>
                <a:spcPts val="0"/>
              </a:spcAft>
              <a:buClr>
                <a:schemeClr val="dk2"/>
              </a:buClr>
              <a:buSzPts val="4400"/>
              <a:buFont typeface="Play"/>
              <a:buNone/>
            </a:pPr>
            <a:r>
              <a:rPr lang="en-US"/>
              <a:t>BaseLine Models</a:t>
            </a:r>
          </a:p>
        </p:txBody>
      </p:sp>
      <p:graphicFrame>
        <p:nvGraphicFramePr>
          <p:cNvPr id="246" name="Google Shape;244;p10">
            <a:extLst>
              <a:ext uri="{FF2B5EF4-FFF2-40B4-BE49-F238E27FC236}">
                <a16:creationId xmlns:a16="http://schemas.microsoft.com/office/drawing/2014/main" id="{8DF220F5-4D09-60CE-16E9-451C16529911}"/>
              </a:ext>
            </a:extLst>
          </p:cNvPr>
          <p:cNvGraphicFramePr>
            <a:graphicFrameLocks noGrp="1"/>
          </p:cNvGraphicFramePr>
          <p:nvPr>
            <p:ph idx="1"/>
            <p:extLst>
              <p:ext uri="{D42A27DB-BD31-4B8C-83A1-F6EECF244321}">
                <p14:modId xmlns:p14="http://schemas.microsoft.com/office/powerpoint/2010/main" val="2365319085"/>
              </p:ext>
            </p:extLst>
          </p:nvPr>
        </p:nvGraphicFramePr>
        <p:xfrm>
          <a:off x="914400" y="1731963"/>
          <a:ext cx="10353675" cy="405923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B4F4C0-1AB6-D403-C69D-77381B4FF476}"/>
              </a:ext>
            </a:extLst>
          </p:cNvPr>
          <p:cNvSpPr>
            <a:spLocks noGrp="1"/>
          </p:cNvSpPr>
          <p:nvPr>
            <p:ph type="title"/>
          </p:nvPr>
        </p:nvSpPr>
        <p:spPr/>
        <p:txBody>
          <a:bodyPr/>
          <a:lstStyle/>
          <a:p>
            <a:r>
              <a:rPr lang="en-US" dirty="0"/>
              <a:t>XGBoost Actual Vs Predicted</a:t>
            </a:r>
          </a:p>
        </p:txBody>
      </p:sp>
      <p:pic>
        <p:nvPicPr>
          <p:cNvPr id="5" name="Picture 4" descr="A graph with a line of blue dots&#10;&#10;Description automatically generated with medium confidence">
            <a:extLst>
              <a:ext uri="{FF2B5EF4-FFF2-40B4-BE49-F238E27FC236}">
                <a16:creationId xmlns:a16="http://schemas.microsoft.com/office/drawing/2014/main" id="{9F8D883B-AF77-38F5-D4DE-C4FC573BB2A0}"/>
              </a:ext>
            </a:extLst>
          </p:cNvPr>
          <p:cNvPicPr>
            <a:picLocks noChangeAspect="1"/>
          </p:cNvPicPr>
          <p:nvPr/>
        </p:nvPicPr>
        <p:blipFill>
          <a:blip r:embed="rId2"/>
          <a:stretch>
            <a:fillRect/>
          </a:stretch>
        </p:blipFill>
        <p:spPr>
          <a:xfrm>
            <a:off x="1228702" y="1580050"/>
            <a:ext cx="9723947" cy="4977246"/>
          </a:xfrm>
          <a:prstGeom prst="rect">
            <a:avLst/>
          </a:prstGeom>
        </p:spPr>
      </p:pic>
    </p:spTree>
    <p:extLst>
      <p:ext uri="{BB962C8B-B14F-4D97-AF65-F5344CB8AC3E}">
        <p14:creationId xmlns:p14="http://schemas.microsoft.com/office/powerpoint/2010/main" val="1856581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graph of different colored rectangular bars&#10;&#10;Description automatically generated">
            <a:extLst>
              <a:ext uri="{FF2B5EF4-FFF2-40B4-BE49-F238E27FC236}">
                <a16:creationId xmlns:a16="http://schemas.microsoft.com/office/drawing/2014/main" id="{E04E4EC8-9038-B4FF-5A50-EB0263518D7C}"/>
              </a:ext>
            </a:extLst>
          </p:cNvPr>
          <p:cNvPicPr>
            <a:picLocks noChangeAspect="1"/>
          </p:cNvPicPr>
          <p:nvPr/>
        </p:nvPicPr>
        <p:blipFill>
          <a:blip r:embed="rId2"/>
          <a:stretch>
            <a:fillRect/>
          </a:stretch>
        </p:blipFill>
        <p:spPr>
          <a:xfrm>
            <a:off x="837081" y="229753"/>
            <a:ext cx="10517838" cy="6220693"/>
          </a:xfrm>
          <a:prstGeom prst="rect">
            <a:avLst/>
          </a:prstGeom>
        </p:spPr>
      </p:pic>
    </p:spTree>
    <p:extLst>
      <p:ext uri="{BB962C8B-B14F-4D97-AF65-F5344CB8AC3E}">
        <p14:creationId xmlns:p14="http://schemas.microsoft.com/office/powerpoint/2010/main" val="29354071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30153B-0C9F-9E67-0568-C58F8C73224A}"/>
              </a:ext>
            </a:extLst>
          </p:cNvPr>
          <p:cNvSpPr>
            <a:spLocks noGrp="1"/>
          </p:cNvSpPr>
          <p:nvPr>
            <p:ph type="title"/>
          </p:nvPr>
        </p:nvSpPr>
        <p:spPr/>
        <p:txBody>
          <a:bodyPr/>
          <a:lstStyle/>
          <a:p>
            <a:r>
              <a:rPr lang="en-US"/>
              <a:t>With Normalized Data:</a:t>
            </a:r>
            <a:endParaRPr lang="en-US" dirty="0"/>
          </a:p>
        </p:txBody>
      </p:sp>
      <p:pic>
        <p:nvPicPr>
          <p:cNvPr id="5" name="Picture 4" descr="A graph of different regression models&#10;&#10;Description automatically generated">
            <a:extLst>
              <a:ext uri="{FF2B5EF4-FFF2-40B4-BE49-F238E27FC236}">
                <a16:creationId xmlns:a16="http://schemas.microsoft.com/office/drawing/2014/main" id="{16C2195C-5E6D-5C69-96A0-D77E5DA75D0E}"/>
              </a:ext>
            </a:extLst>
          </p:cNvPr>
          <p:cNvPicPr>
            <a:picLocks noChangeAspect="1"/>
          </p:cNvPicPr>
          <p:nvPr/>
        </p:nvPicPr>
        <p:blipFill>
          <a:blip r:embed="rId2"/>
          <a:stretch>
            <a:fillRect/>
          </a:stretch>
        </p:blipFill>
        <p:spPr>
          <a:xfrm>
            <a:off x="1432861" y="1580050"/>
            <a:ext cx="9834696" cy="4844996"/>
          </a:xfrm>
          <a:prstGeom prst="rect">
            <a:avLst/>
          </a:prstGeom>
        </p:spPr>
      </p:pic>
    </p:spTree>
    <p:extLst>
      <p:ext uri="{BB962C8B-B14F-4D97-AF65-F5344CB8AC3E}">
        <p14:creationId xmlns:p14="http://schemas.microsoft.com/office/powerpoint/2010/main" val="24837719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B1408-82F0-47C5-EB6C-E2EB169E2D5A}"/>
              </a:ext>
            </a:extLst>
          </p:cNvPr>
          <p:cNvSpPr>
            <a:spLocks noGrp="1"/>
          </p:cNvSpPr>
          <p:nvPr>
            <p:ph type="title"/>
          </p:nvPr>
        </p:nvSpPr>
        <p:spPr/>
        <p:txBody>
          <a:bodyPr/>
          <a:lstStyle/>
          <a:p>
            <a:r>
              <a:rPr lang="en-US" dirty="0"/>
              <a:t>XGBoost Error Distribution</a:t>
            </a:r>
          </a:p>
        </p:txBody>
      </p:sp>
      <p:pic>
        <p:nvPicPr>
          <p:cNvPr id="5" name="Picture 4" descr="A graph with a bar graph&#10;&#10;Description automatically generated">
            <a:extLst>
              <a:ext uri="{FF2B5EF4-FFF2-40B4-BE49-F238E27FC236}">
                <a16:creationId xmlns:a16="http://schemas.microsoft.com/office/drawing/2014/main" id="{5E326B91-359D-8D05-85A3-18F3673AEEC5}"/>
              </a:ext>
            </a:extLst>
          </p:cNvPr>
          <p:cNvPicPr>
            <a:picLocks noChangeAspect="1"/>
          </p:cNvPicPr>
          <p:nvPr/>
        </p:nvPicPr>
        <p:blipFill>
          <a:blip r:embed="rId2"/>
          <a:stretch>
            <a:fillRect/>
          </a:stretch>
        </p:blipFill>
        <p:spPr>
          <a:xfrm>
            <a:off x="1154598" y="1803400"/>
            <a:ext cx="9872155" cy="4748646"/>
          </a:xfrm>
          <a:prstGeom prst="rect">
            <a:avLst/>
          </a:prstGeom>
        </p:spPr>
      </p:pic>
    </p:spTree>
    <p:extLst>
      <p:ext uri="{BB962C8B-B14F-4D97-AF65-F5344CB8AC3E}">
        <p14:creationId xmlns:p14="http://schemas.microsoft.com/office/powerpoint/2010/main" val="3692147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03"/>
        <p:cNvGrpSpPr/>
        <p:nvPr/>
      </p:nvGrpSpPr>
      <p:grpSpPr>
        <a:xfrm>
          <a:off x="0" y="0"/>
          <a:ext cx="0" cy="0"/>
          <a:chOff x="0" y="0"/>
          <a:chExt cx="0" cy="0"/>
        </a:xfrm>
      </p:grpSpPr>
      <p:sp>
        <p:nvSpPr>
          <p:cNvPr id="104" name="Google Shape;104;p2"/>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Open Sans Light"/>
              <a:ea typeface="Open Sans Light"/>
              <a:cs typeface="Open Sans Light"/>
              <a:sym typeface="Open Sans Light"/>
            </a:endParaRPr>
          </a:p>
        </p:txBody>
      </p:sp>
      <p:sp>
        <p:nvSpPr>
          <p:cNvPr id="105" name="Google Shape;105;p2"/>
          <p:cNvSpPr/>
          <p:nvPr/>
        </p:nvSpPr>
        <p:spPr>
          <a:xfrm>
            <a:off x="0" y="-8968"/>
            <a:ext cx="3818316" cy="6900306"/>
          </a:xfrm>
          <a:custGeom>
            <a:avLst/>
            <a:gdLst/>
            <a:ahLst/>
            <a:cxnLst/>
            <a:rect l="l" t="t" r="r" b="b"/>
            <a:pathLst>
              <a:path w="3818316" h="6863976" extrusionOk="0">
                <a:moveTo>
                  <a:pt x="0" y="0"/>
                </a:moveTo>
                <a:lnTo>
                  <a:pt x="3818316" y="0"/>
                </a:lnTo>
                <a:lnTo>
                  <a:pt x="2252194" y="6853025"/>
                </a:lnTo>
                <a:lnTo>
                  <a:pt x="0" y="6863976"/>
                </a:lnTo>
                <a:lnTo>
                  <a:pt x="0" y="0"/>
                </a:lnTo>
                <a:close/>
              </a:path>
            </a:pathLst>
          </a:cu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Open Sans Light"/>
              <a:ea typeface="Open Sans Light"/>
              <a:cs typeface="Open Sans Light"/>
              <a:sym typeface="Open Sans Light"/>
            </a:endParaRPr>
          </a:p>
        </p:txBody>
      </p:sp>
      <p:sp>
        <p:nvSpPr>
          <p:cNvPr id="106" name="Google Shape;106;p2"/>
          <p:cNvSpPr txBox="1">
            <a:spLocks noGrp="1"/>
          </p:cNvSpPr>
          <p:nvPr>
            <p:ph type="title"/>
          </p:nvPr>
        </p:nvSpPr>
        <p:spPr>
          <a:xfrm>
            <a:off x="711810" y="714374"/>
            <a:ext cx="2472454" cy="1857375"/>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2"/>
              </a:buClr>
              <a:buSzPts val="2000"/>
              <a:buFont typeface="Play"/>
              <a:buNone/>
            </a:pPr>
            <a:r>
              <a:rPr lang="en-US" sz="2000"/>
              <a:t>OUTLINE OF THE WHOLE PRESENTATION</a:t>
            </a:r>
            <a:endParaRPr sz="2000"/>
          </a:p>
        </p:txBody>
      </p:sp>
      <p:cxnSp>
        <p:nvCxnSpPr>
          <p:cNvPr id="107" name="Google Shape;107;p2"/>
          <p:cNvCxnSpPr/>
          <p:nvPr/>
        </p:nvCxnSpPr>
        <p:spPr>
          <a:xfrm>
            <a:off x="0" y="2759626"/>
            <a:ext cx="3484282" cy="4095382"/>
          </a:xfrm>
          <a:prstGeom prst="straightConnector1">
            <a:avLst/>
          </a:prstGeom>
          <a:noFill/>
          <a:ln w="12700" cap="flat" cmpd="sng">
            <a:solidFill>
              <a:schemeClr val="accent2">
                <a:alpha val="69803"/>
              </a:schemeClr>
            </a:solidFill>
            <a:prstDash val="solid"/>
            <a:miter lim="800000"/>
            <a:headEnd type="none" w="sm" len="sm"/>
            <a:tailEnd type="none" w="sm" len="sm"/>
          </a:ln>
        </p:spPr>
      </p:cxnSp>
      <p:cxnSp>
        <p:nvCxnSpPr>
          <p:cNvPr id="108" name="Google Shape;108;p2"/>
          <p:cNvCxnSpPr/>
          <p:nvPr/>
        </p:nvCxnSpPr>
        <p:spPr>
          <a:xfrm rot="10800000">
            <a:off x="0" y="5259294"/>
            <a:ext cx="4748213" cy="1595714"/>
          </a:xfrm>
          <a:prstGeom prst="straightConnector1">
            <a:avLst/>
          </a:prstGeom>
          <a:noFill/>
          <a:ln w="12700" cap="flat" cmpd="sng">
            <a:solidFill>
              <a:schemeClr val="accent2">
                <a:alpha val="69803"/>
              </a:schemeClr>
            </a:solidFill>
            <a:prstDash val="solid"/>
            <a:miter lim="800000"/>
            <a:headEnd type="none" w="sm" len="sm"/>
            <a:tailEnd type="none" w="sm" len="sm"/>
          </a:ln>
        </p:spPr>
      </p:cxnSp>
      <p:grpSp>
        <p:nvGrpSpPr>
          <p:cNvPr id="109" name="Google Shape;109;p2"/>
          <p:cNvGrpSpPr/>
          <p:nvPr/>
        </p:nvGrpSpPr>
        <p:grpSpPr>
          <a:xfrm>
            <a:off x="4108209" y="1238225"/>
            <a:ext cx="7421176" cy="4346103"/>
            <a:chOff x="1623" y="449760"/>
            <a:chExt cx="7421176" cy="4346103"/>
          </a:xfrm>
        </p:grpSpPr>
        <p:sp>
          <p:nvSpPr>
            <p:cNvPr id="110" name="Google Shape;110;p2"/>
            <p:cNvSpPr/>
            <p:nvPr/>
          </p:nvSpPr>
          <p:spPr>
            <a:xfrm>
              <a:off x="321430" y="449760"/>
              <a:ext cx="1000423" cy="1000423"/>
            </a:xfrm>
            <a:prstGeom prst="ellipse">
              <a:avLst/>
            </a:prstGeom>
            <a:solidFill>
              <a:srgbClr val="B99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2"/>
            <p:cNvSpPr/>
            <p:nvPr/>
          </p:nvSpPr>
          <p:spPr>
            <a:xfrm>
              <a:off x="534635" y="662965"/>
              <a:ext cx="574013" cy="574013"/>
            </a:xfrm>
            <a:prstGeom prst="rect">
              <a:avLst/>
            </a:prstGeom>
            <a:blipFill rotWithShape="1">
              <a:blip r:embed="rId3">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2"/>
            <p:cNvSpPr/>
            <p:nvPr/>
          </p:nvSpPr>
          <p:spPr>
            <a:xfrm>
              <a:off x="1623" y="1761791"/>
              <a:ext cx="1640039" cy="656015"/>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2"/>
            <p:cNvSpPr txBox="1"/>
            <p:nvPr/>
          </p:nvSpPr>
          <p:spPr>
            <a:xfrm>
              <a:off x="1623" y="1761791"/>
              <a:ext cx="1640039" cy="656015"/>
            </a:xfrm>
            <a:prstGeom prst="rect">
              <a:avLst/>
            </a:prstGeom>
            <a:noFill/>
            <a:ln>
              <a:noFill/>
            </a:ln>
          </p:spPr>
          <p:txBody>
            <a:bodyPr spcFirstLastPara="1" wrap="square" lIns="0" tIns="0" rIns="0" bIns="0" anchor="t" anchorCtr="0">
              <a:noAutofit/>
            </a:bodyPr>
            <a:lstStyle/>
            <a:p>
              <a:pPr marL="0" marR="0" lvl="0" indent="0" algn="ctr" rtl="0">
                <a:lnSpc>
                  <a:spcPct val="90000"/>
                </a:lnSpc>
                <a:spcBef>
                  <a:spcPts val="0"/>
                </a:spcBef>
                <a:spcAft>
                  <a:spcPts val="0"/>
                </a:spcAft>
                <a:buClr>
                  <a:schemeClr val="dk1"/>
                </a:buClr>
                <a:buSzPts val="1800"/>
                <a:buFont typeface="Open Sans Light"/>
                <a:buNone/>
              </a:pPr>
              <a:r>
                <a:rPr lang="en-US" sz="1800" b="0" i="0" u="none" strike="noStrike" cap="none">
                  <a:solidFill>
                    <a:schemeClr val="dk1"/>
                  </a:solidFill>
                  <a:latin typeface="Open Sans Light"/>
                  <a:ea typeface="Open Sans Light"/>
                  <a:cs typeface="Open Sans Light"/>
                  <a:sym typeface="Open Sans Light"/>
                </a:rPr>
                <a:t>EXECUTIVE SUMMARY</a:t>
              </a:r>
              <a:endParaRPr/>
            </a:p>
          </p:txBody>
        </p:sp>
        <p:sp>
          <p:nvSpPr>
            <p:cNvPr id="114" name="Google Shape;114;p2"/>
            <p:cNvSpPr/>
            <p:nvPr/>
          </p:nvSpPr>
          <p:spPr>
            <a:xfrm>
              <a:off x="2248476" y="449760"/>
              <a:ext cx="1000423" cy="1000423"/>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2"/>
            <p:cNvSpPr/>
            <p:nvPr/>
          </p:nvSpPr>
          <p:spPr>
            <a:xfrm>
              <a:off x="2461681" y="662965"/>
              <a:ext cx="574013" cy="574013"/>
            </a:xfrm>
            <a:prstGeom prst="rect">
              <a:avLst/>
            </a:prstGeom>
            <a:blipFill rotWithShape="1">
              <a:blip r:embed="rId4">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2"/>
            <p:cNvSpPr/>
            <p:nvPr/>
          </p:nvSpPr>
          <p:spPr>
            <a:xfrm>
              <a:off x="1928669" y="1761791"/>
              <a:ext cx="1640039" cy="656015"/>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2"/>
            <p:cNvSpPr txBox="1"/>
            <p:nvPr/>
          </p:nvSpPr>
          <p:spPr>
            <a:xfrm>
              <a:off x="1928669" y="1761791"/>
              <a:ext cx="1640039" cy="656015"/>
            </a:xfrm>
            <a:prstGeom prst="rect">
              <a:avLst/>
            </a:prstGeom>
            <a:noFill/>
            <a:ln>
              <a:noFill/>
            </a:ln>
          </p:spPr>
          <p:txBody>
            <a:bodyPr spcFirstLastPara="1" wrap="square" lIns="0" tIns="0" rIns="0" bIns="0" anchor="t" anchorCtr="0">
              <a:noAutofit/>
            </a:bodyPr>
            <a:lstStyle/>
            <a:p>
              <a:pPr marL="0" marR="0" lvl="0" indent="0" algn="ctr" rtl="0">
                <a:lnSpc>
                  <a:spcPct val="90000"/>
                </a:lnSpc>
                <a:spcBef>
                  <a:spcPts val="0"/>
                </a:spcBef>
                <a:spcAft>
                  <a:spcPts val="0"/>
                </a:spcAft>
                <a:buClr>
                  <a:schemeClr val="dk1"/>
                </a:buClr>
                <a:buSzPts val="1800"/>
                <a:buFont typeface="Open Sans Light"/>
                <a:buNone/>
              </a:pPr>
              <a:r>
                <a:rPr lang="en-US" sz="1800" b="0" i="0" u="none" strike="noStrike" cap="none">
                  <a:solidFill>
                    <a:schemeClr val="dk1"/>
                  </a:solidFill>
                  <a:latin typeface="Open Sans Light"/>
                  <a:ea typeface="Open Sans Light"/>
                  <a:cs typeface="Open Sans Light"/>
                  <a:sym typeface="Open Sans Light"/>
                </a:rPr>
                <a:t>INTRODUCTION</a:t>
              </a:r>
              <a:endParaRPr/>
            </a:p>
          </p:txBody>
        </p:sp>
        <p:sp>
          <p:nvSpPr>
            <p:cNvPr id="118" name="Google Shape;118;p2"/>
            <p:cNvSpPr/>
            <p:nvPr/>
          </p:nvSpPr>
          <p:spPr>
            <a:xfrm>
              <a:off x="4175522" y="449760"/>
              <a:ext cx="1000423" cy="1000423"/>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2"/>
            <p:cNvSpPr/>
            <p:nvPr/>
          </p:nvSpPr>
          <p:spPr>
            <a:xfrm>
              <a:off x="4388727" y="662965"/>
              <a:ext cx="574013" cy="574013"/>
            </a:xfrm>
            <a:prstGeom prst="rect">
              <a:avLst/>
            </a:prstGeom>
            <a:blipFill rotWithShape="1">
              <a:blip r:embed="rId5">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2"/>
            <p:cNvSpPr/>
            <p:nvPr/>
          </p:nvSpPr>
          <p:spPr>
            <a:xfrm>
              <a:off x="3855714" y="1761791"/>
              <a:ext cx="1640039" cy="656015"/>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2"/>
            <p:cNvSpPr txBox="1"/>
            <p:nvPr/>
          </p:nvSpPr>
          <p:spPr>
            <a:xfrm>
              <a:off x="3855714" y="1761791"/>
              <a:ext cx="1640039" cy="656015"/>
            </a:xfrm>
            <a:prstGeom prst="rect">
              <a:avLst/>
            </a:prstGeom>
            <a:noFill/>
            <a:ln>
              <a:noFill/>
            </a:ln>
          </p:spPr>
          <p:txBody>
            <a:bodyPr spcFirstLastPara="1" wrap="square" lIns="0" tIns="0" rIns="0" bIns="0" anchor="t" anchorCtr="0">
              <a:noAutofit/>
            </a:bodyPr>
            <a:lstStyle/>
            <a:p>
              <a:pPr marL="0" marR="0" lvl="0" indent="0" algn="ctr" rtl="0">
                <a:lnSpc>
                  <a:spcPct val="90000"/>
                </a:lnSpc>
                <a:spcBef>
                  <a:spcPts val="0"/>
                </a:spcBef>
                <a:spcAft>
                  <a:spcPts val="0"/>
                </a:spcAft>
                <a:buClr>
                  <a:schemeClr val="dk1"/>
                </a:buClr>
                <a:buSzPts val="1800"/>
                <a:buFont typeface="Open Sans Light"/>
                <a:buNone/>
              </a:pPr>
              <a:r>
                <a:rPr lang="en-US" sz="1800" b="0" i="0" u="none" strike="noStrike" cap="none">
                  <a:solidFill>
                    <a:schemeClr val="dk1"/>
                  </a:solidFill>
                  <a:latin typeface="Open Sans Light"/>
                  <a:ea typeface="Open Sans Light"/>
                  <a:cs typeface="Open Sans Light"/>
                  <a:sym typeface="Open Sans Light"/>
                </a:rPr>
                <a:t>METHODOLOGY</a:t>
              </a:r>
              <a:endParaRPr/>
            </a:p>
          </p:txBody>
        </p:sp>
        <p:sp>
          <p:nvSpPr>
            <p:cNvPr id="122" name="Google Shape;122;p2"/>
            <p:cNvSpPr/>
            <p:nvPr/>
          </p:nvSpPr>
          <p:spPr>
            <a:xfrm>
              <a:off x="6102568" y="449760"/>
              <a:ext cx="1000423" cy="1000423"/>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2"/>
            <p:cNvSpPr/>
            <p:nvPr/>
          </p:nvSpPr>
          <p:spPr>
            <a:xfrm>
              <a:off x="6315773" y="662965"/>
              <a:ext cx="574013" cy="574013"/>
            </a:xfrm>
            <a:prstGeom prst="rect">
              <a:avLst/>
            </a:prstGeom>
            <a:blipFill rotWithShape="1">
              <a:blip r:embed="rId6">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2"/>
            <p:cNvSpPr/>
            <p:nvPr/>
          </p:nvSpPr>
          <p:spPr>
            <a:xfrm>
              <a:off x="5782760" y="1761791"/>
              <a:ext cx="1640039" cy="656015"/>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2"/>
            <p:cNvSpPr txBox="1"/>
            <p:nvPr/>
          </p:nvSpPr>
          <p:spPr>
            <a:xfrm>
              <a:off x="5782760" y="1761791"/>
              <a:ext cx="1640039" cy="656015"/>
            </a:xfrm>
            <a:prstGeom prst="rect">
              <a:avLst/>
            </a:prstGeom>
            <a:noFill/>
            <a:ln>
              <a:noFill/>
            </a:ln>
          </p:spPr>
          <p:txBody>
            <a:bodyPr spcFirstLastPara="1" wrap="square" lIns="0" tIns="0" rIns="0" bIns="0" anchor="t" anchorCtr="0">
              <a:noAutofit/>
            </a:bodyPr>
            <a:lstStyle/>
            <a:p>
              <a:pPr marL="0" marR="0" lvl="0" indent="0" algn="ctr" rtl="0">
                <a:lnSpc>
                  <a:spcPct val="90000"/>
                </a:lnSpc>
                <a:spcBef>
                  <a:spcPts val="0"/>
                </a:spcBef>
                <a:spcAft>
                  <a:spcPts val="0"/>
                </a:spcAft>
                <a:buClr>
                  <a:schemeClr val="dk1"/>
                </a:buClr>
                <a:buSzPts val="1800"/>
                <a:buFont typeface="Open Sans Light"/>
                <a:buNone/>
              </a:pPr>
              <a:r>
                <a:rPr lang="en-US" sz="1800" b="0" i="0" u="none" strike="noStrike" cap="none">
                  <a:solidFill>
                    <a:schemeClr val="dk1"/>
                  </a:solidFill>
                  <a:latin typeface="Open Sans Light"/>
                  <a:ea typeface="Open Sans Light"/>
                  <a:cs typeface="Open Sans Light"/>
                  <a:sym typeface="Open Sans Light"/>
                </a:rPr>
                <a:t>FINDINGS</a:t>
              </a:r>
              <a:endParaRPr/>
            </a:p>
          </p:txBody>
        </p:sp>
        <p:sp>
          <p:nvSpPr>
            <p:cNvPr id="126" name="Google Shape;126;p2"/>
            <p:cNvSpPr/>
            <p:nvPr/>
          </p:nvSpPr>
          <p:spPr>
            <a:xfrm>
              <a:off x="1284953" y="2827816"/>
              <a:ext cx="1000423" cy="1000423"/>
            </a:xfrm>
            <a:prstGeom prst="ellipse">
              <a:avLst/>
            </a:prstGeom>
            <a:solidFill>
              <a:srgbClr val="77AF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2"/>
            <p:cNvSpPr/>
            <p:nvPr/>
          </p:nvSpPr>
          <p:spPr>
            <a:xfrm>
              <a:off x="1498158" y="3041021"/>
              <a:ext cx="574013" cy="574013"/>
            </a:xfrm>
            <a:prstGeom prst="rect">
              <a:avLst/>
            </a:prstGeom>
            <a:blipFill rotWithShape="1">
              <a:blip r:embed="rId7">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2"/>
            <p:cNvSpPr/>
            <p:nvPr/>
          </p:nvSpPr>
          <p:spPr>
            <a:xfrm>
              <a:off x="965146" y="4139848"/>
              <a:ext cx="1640039" cy="656015"/>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2"/>
            <p:cNvSpPr txBox="1"/>
            <p:nvPr/>
          </p:nvSpPr>
          <p:spPr>
            <a:xfrm>
              <a:off x="965146" y="4139848"/>
              <a:ext cx="1640039" cy="656015"/>
            </a:xfrm>
            <a:prstGeom prst="rect">
              <a:avLst/>
            </a:prstGeom>
            <a:noFill/>
            <a:ln>
              <a:noFill/>
            </a:ln>
          </p:spPr>
          <p:txBody>
            <a:bodyPr spcFirstLastPara="1" wrap="square" lIns="0" tIns="0" rIns="0" bIns="0" anchor="t" anchorCtr="0">
              <a:noAutofit/>
            </a:bodyPr>
            <a:lstStyle/>
            <a:p>
              <a:pPr marL="0" marR="0" lvl="0" indent="0" algn="ctr" rtl="0">
                <a:lnSpc>
                  <a:spcPct val="90000"/>
                </a:lnSpc>
                <a:spcBef>
                  <a:spcPts val="0"/>
                </a:spcBef>
                <a:spcAft>
                  <a:spcPts val="0"/>
                </a:spcAft>
                <a:buClr>
                  <a:schemeClr val="dk1"/>
                </a:buClr>
                <a:buSzPts val="1800"/>
                <a:buFont typeface="Open Sans Light"/>
                <a:buNone/>
              </a:pPr>
              <a:r>
                <a:rPr lang="en-US" sz="1800" b="0" i="0" u="none" strike="noStrike" cap="none">
                  <a:solidFill>
                    <a:schemeClr val="dk1"/>
                  </a:solidFill>
                  <a:latin typeface="Open Sans Light"/>
                  <a:ea typeface="Open Sans Light"/>
                  <a:cs typeface="Open Sans Light"/>
                  <a:sym typeface="Open Sans Light"/>
                </a:rPr>
                <a:t>RESULTS</a:t>
              </a:r>
              <a:endParaRPr/>
            </a:p>
          </p:txBody>
        </p:sp>
        <p:sp>
          <p:nvSpPr>
            <p:cNvPr id="130" name="Google Shape;130;p2"/>
            <p:cNvSpPr/>
            <p:nvPr/>
          </p:nvSpPr>
          <p:spPr>
            <a:xfrm>
              <a:off x="3211999" y="2827816"/>
              <a:ext cx="1000423" cy="1000423"/>
            </a:xfrm>
            <a:prstGeom prst="ellipse">
              <a:avLst/>
            </a:prstGeom>
            <a:solidFill>
              <a:srgbClr val="B99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2"/>
            <p:cNvSpPr/>
            <p:nvPr/>
          </p:nvSpPr>
          <p:spPr>
            <a:xfrm>
              <a:off x="3425204" y="3041021"/>
              <a:ext cx="574013" cy="574013"/>
            </a:xfrm>
            <a:prstGeom prst="rect">
              <a:avLst/>
            </a:prstGeom>
            <a:blipFill rotWithShape="1">
              <a:blip r:embed="rId8">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2"/>
            <p:cNvSpPr/>
            <p:nvPr/>
          </p:nvSpPr>
          <p:spPr>
            <a:xfrm>
              <a:off x="2892191" y="4139848"/>
              <a:ext cx="1640039" cy="656015"/>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2"/>
            <p:cNvSpPr txBox="1"/>
            <p:nvPr/>
          </p:nvSpPr>
          <p:spPr>
            <a:xfrm>
              <a:off x="2892191" y="4139848"/>
              <a:ext cx="1640039" cy="656015"/>
            </a:xfrm>
            <a:prstGeom prst="rect">
              <a:avLst/>
            </a:prstGeom>
            <a:noFill/>
            <a:ln>
              <a:noFill/>
            </a:ln>
          </p:spPr>
          <p:txBody>
            <a:bodyPr spcFirstLastPara="1" wrap="square" lIns="0" tIns="0" rIns="0" bIns="0" anchor="t" anchorCtr="0">
              <a:noAutofit/>
            </a:bodyPr>
            <a:lstStyle/>
            <a:p>
              <a:pPr marL="0" marR="0" lvl="0" indent="0" algn="ctr" rtl="0">
                <a:lnSpc>
                  <a:spcPct val="90000"/>
                </a:lnSpc>
                <a:spcBef>
                  <a:spcPts val="0"/>
                </a:spcBef>
                <a:spcAft>
                  <a:spcPts val="0"/>
                </a:spcAft>
                <a:buClr>
                  <a:schemeClr val="dk1"/>
                </a:buClr>
                <a:buSzPts val="1800"/>
                <a:buFont typeface="Open Sans Light"/>
                <a:buNone/>
              </a:pPr>
              <a:r>
                <a:rPr lang="en-US" sz="1800" b="0" i="0" u="none" strike="noStrike" cap="none">
                  <a:solidFill>
                    <a:schemeClr val="dk1"/>
                  </a:solidFill>
                  <a:latin typeface="Open Sans Light"/>
                  <a:ea typeface="Open Sans Light"/>
                  <a:cs typeface="Open Sans Light"/>
                  <a:sym typeface="Open Sans Light"/>
                </a:rPr>
                <a:t>CONCLUSION AND FUTURE WORK</a:t>
              </a:r>
              <a:endParaRPr/>
            </a:p>
          </p:txBody>
        </p:sp>
        <p:sp>
          <p:nvSpPr>
            <p:cNvPr id="134" name="Google Shape;134;p2"/>
            <p:cNvSpPr/>
            <p:nvPr/>
          </p:nvSpPr>
          <p:spPr>
            <a:xfrm>
              <a:off x="5139045" y="2827816"/>
              <a:ext cx="1000423" cy="1000423"/>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2"/>
            <p:cNvSpPr/>
            <p:nvPr/>
          </p:nvSpPr>
          <p:spPr>
            <a:xfrm>
              <a:off x="5352250" y="3041021"/>
              <a:ext cx="574013" cy="574013"/>
            </a:xfrm>
            <a:prstGeom prst="rect">
              <a:avLst/>
            </a:prstGeom>
            <a:blipFill rotWithShape="1">
              <a:blip r:embed="rId9">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2"/>
            <p:cNvSpPr/>
            <p:nvPr/>
          </p:nvSpPr>
          <p:spPr>
            <a:xfrm>
              <a:off x="4819237" y="4139848"/>
              <a:ext cx="1640039" cy="656015"/>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2"/>
            <p:cNvSpPr txBox="1"/>
            <p:nvPr/>
          </p:nvSpPr>
          <p:spPr>
            <a:xfrm>
              <a:off x="4819237" y="4139848"/>
              <a:ext cx="1640039" cy="656015"/>
            </a:xfrm>
            <a:prstGeom prst="rect">
              <a:avLst/>
            </a:prstGeom>
            <a:noFill/>
            <a:ln>
              <a:noFill/>
            </a:ln>
          </p:spPr>
          <p:txBody>
            <a:bodyPr spcFirstLastPara="1" wrap="square" lIns="0" tIns="0" rIns="0" bIns="0" anchor="t" anchorCtr="0">
              <a:noAutofit/>
            </a:bodyPr>
            <a:lstStyle/>
            <a:p>
              <a:pPr marL="0" marR="0" lvl="0" indent="0" algn="ctr" rtl="0">
                <a:lnSpc>
                  <a:spcPct val="90000"/>
                </a:lnSpc>
                <a:spcBef>
                  <a:spcPts val="0"/>
                </a:spcBef>
                <a:spcAft>
                  <a:spcPts val="0"/>
                </a:spcAft>
                <a:buClr>
                  <a:schemeClr val="dk1"/>
                </a:buClr>
                <a:buSzPts val="1800"/>
                <a:buFont typeface="Open Sans Light"/>
                <a:buNone/>
              </a:pPr>
              <a:r>
                <a:rPr lang="en-US" sz="1800" b="0" i="0" u="none" strike="noStrike" cap="none">
                  <a:solidFill>
                    <a:schemeClr val="dk1"/>
                  </a:solidFill>
                  <a:latin typeface="Open Sans Light"/>
                  <a:ea typeface="Open Sans Light"/>
                  <a:cs typeface="Open Sans Light"/>
                  <a:sym typeface="Open Sans Light"/>
                </a:rPr>
                <a:t>Q&amp;A AND APPENDIX</a:t>
              </a:r>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80000"/>
                <a:lumMod val="80000"/>
              </a:schemeClr>
              <a:schemeClr val="bg2">
                <a:tint val="98000"/>
              </a:schemeClr>
            </a:duotone>
          </a:blip>
          <a:stretch/>
        </a:blipFill>
        <a:effectLst/>
      </p:bgPr>
    </p:bg>
    <p:spTree>
      <p:nvGrpSpPr>
        <p:cNvPr id="1" name="Shape 248"/>
        <p:cNvGrpSpPr/>
        <p:nvPr/>
      </p:nvGrpSpPr>
      <p:grpSpPr>
        <a:xfrm>
          <a:off x="0" y="0"/>
          <a:ext cx="0" cy="0"/>
          <a:chOff x="0" y="0"/>
          <a:chExt cx="0" cy="0"/>
        </a:xfrm>
      </p:grpSpPr>
      <p:sp>
        <p:nvSpPr>
          <p:cNvPr id="249" name="Google Shape;249;p11"/>
          <p:cNvSpPr txBox="1">
            <a:spLocks noGrp="1"/>
          </p:cNvSpPr>
          <p:nvPr>
            <p:ph type="title"/>
          </p:nvPr>
        </p:nvSpPr>
        <p:spPr>
          <a:xfrm>
            <a:off x="913795" y="609600"/>
            <a:ext cx="10353762" cy="970450"/>
          </a:xfrm>
          <a:prstGeom prst="rect">
            <a:avLst/>
          </a:prstGeom>
        </p:spPr>
        <p:txBody>
          <a:bodyPr spcFirstLastPara="1" lIns="91425" tIns="45700" rIns="91425" bIns="45700" anchorCtr="0">
            <a:normAutofit/>
          </a:bodyPr>
          <a:lstStyle/>
          <a:p>
            <a:pPr marL="0" lvl="0" indent="0" rtl="0">
              <a:spcBef>
                <a:spcPts val="0"/>
              </a:spcBef>
              <a:spcAft>
                <a:spcPts val="0"/>
              </a:spcAft>
              <a:buClr>
                <a:schemeClr val="dk2"/>
              </a:buClr>
              <a:buSzPts val="4400"/>
              <a:buFont typeface="Play"/>
              <a:buNone/>
            </a:pPr>
            <a:r>
              <a:rPr lang="en-US" dirty="0"/>
              <a:t>Fine Tuning and Robustness:</a:t>
            </a:r>
            <a:endParaRPr lang="en-US"/>
          </a:p>
        </p:txBody>
      </p:sp>
      <p:graphicFrame>
        <p:nvGraphicFramePr>
          <p:cNvPr id="252" name="Google Shape;250;p11">
            <a:extLst>
              <a:ext uri="{FF2B5EF4-FFF2-40B4-BE49-F238E27FC236}">
                <a16:creationId xmlns:a16="http://schemas.microsoft.com/office/drawing/2014/main" id="{8A217ABB-F4AA-BB32-A26F-8BD1F456FD1B}"/>
              </a:ext>
            </a:extLst>
          </p:cNvPr>
          <p:cNvGraphicFramePr>
            <a:graphicFrameLocks noGrp="1"/>
          </p:cNvGraphicFramePr>
          <p:nvPr>
            <p:ph idx="1"/>
            <p:extLst>
              <p:ext uri="{D42A27DB-BD31-4B8C-83A1-F6EECF244321}">
                <p14:modId xmlns:p14="http://schemas.microsoft.com/office/powerpoint/2010/main" val="414120245"/>
              </p:ext>
            </p:extLst>
          </p:nvPr>
        </p:nvGraphicFramePr>
        <p:xfrm>
          <a:off x="914400" y="1731963"/>
          <a:ext cx="10353675" cy="405923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12"/>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2"/>
              </a:buClr>
              <a:buSzPts val="4400"/>
              <a:buFont typeface="Play"/>
              <a:buNone/>
            </a:pPr>
            <a:r>
              <a:rPr lang="en-US"/>
              <a:t>CONCLUSION AND FUTURE WORK</a:t>
            </a:r>
            <a:endParaRPr/>
          </a:p>
        </p:txBody>
      </p:sp>
      <p:sp>
        <p:nvSpPr>
          <p:cNvPr id="256" name="Google Shape;256;p12"/>
          <p:cNvSpPr txBox="1">
            <a:spLocks noGrp="1"/>
          </p:cNvSpPr>
          <p:nvPr>
            <p:ph idx="1"/>
          </p:nvPr>
        </p:nvSpPr>
        <p:spPr>
          <a:prstGeom prst="rect">
            <a:avLst/>
          </a:prstGeom>
          <a:noFill/>
          <a:ln>
            <a:noFill/>
          </a:ln>
        </p:spPr>
        <p:txBody>
          <a:bodyPr spcFirstLastPara="1" wrap="square" lIns="91425" tIns="45700" rIns="91425" bIns="45700" anchor="t" anchorCtr="0">
            <a:normAutofit/>
          </a:bodyPr>
          <a:lstStyle/>
          <a:p>
            <a:pPr marL="228600" lvl="0" indent="-106679" algn="l" rtl="0">
              <a:lnSpc>
                <a:spcPct val="100000"/>
              </a:lnSpc>
              <a:spcBef>
                <a:spcPts val="0"/>
              </a:spcBef>
              <a:spcAft>
                <a:spcPts val="0"/>
              </a:spcAft>
              <a:buClr>
                <a:schemeClr val="dk2"/>
              </a:buClr>
              <a:buSzPts val="1920"/>
              <a:buNone/>
            </a:pP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13"/>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2"/>
              </a:buClr>
              <a:buSzPts val="4400"/>
              <a:buFont typeface="Play"/>
              <a:buNone/>
            </a:pPr>
            <a:r>
              <a:rPr lang="en-US"/>
              <a:t>Q&amp;A AND APPENDIX</a:t>
            </a:r>
            <a:endParaRPr/>
          </a:p>
        </p:txBody>
      </p:sp>
      <p:sp>
        <p:nvSpPr>
          <p:cNvPr id="262" name="Google Shape;262;p13"/>
          <p:cNvSpPr txBox="1">
            <a:spLocks noGrp="1"/>
          </p:cNvSpPr>
          <p:nvPr>
            <p:ph idx="1"/>
          </p:nvPr>
        </p:nvSpPr>
        <p:spPr>
          <a:prstGeom prst="rect">
            <a:avLst/>
          </a:prstGeom>
          <a:noFill/>
          <a:ln>
            <a:noFill/>
          </a:ln>
        </p:spPr>
        <p:txBody>
          <a:bodyPr spcFirstLastPara="1" wrap="square" lIns="91425" tIns="45700" rIns="91425" bIns="45700" anchor="t" anchorCtr="0">
            <a:normAutofit/>
          </a:bodyPr>
          <a:lstStyle/>
          <a:p>
            <a:pPr marL="228600" lvl="0" indent="-106679" algn="l" rtl="0">
              <a:lnSpc>
                <a:spcPct val="100000"/>
              </a:lnSpc>
              <a:spcBef>
                <a:spcPts val="0"/>
              </a:spcBef>
              <a:spcAft>
                <a:spcPts val="0"/>
              </a:spcAft>
              <a:buClr>
                <a:schemeClr val="dk2"/>
              </a:buClr>
              <a:buSzPts val="1920"/>
              <a:buNone/>
            </a:pP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80000"/>
                <a:lumMod val="80000"/>
              </a:schemeClr>
              <a:schemeClr val="bg2">
                <a:tint val="98000"/>
              </a:schemeClr>
            </a:duotone>
          </a:blip>
          <a:stretch/>
        </a:blipFill>
        <a:effectLst/>
      </p:bgPr>
    </p:bg>
    <p:spTree>
      <p:nvGrpSpPr>
        <p:cNvPr id="1" name="Shape 141"/>
        <p:cNvGrpSpPr/>
        <p:nvPr/>
      </p:nvGrpSpPr>
      <p:grpSpPr>
        <a:xfrm>
          <a:off x="0" y="0"/>
          <a:ext cx="0" cy="0"/>
          <a:chOff x="0" y="0"/>
          <a:chExt cx="0" cy="0"/>
        </a:xfrm>
      </p:grpSpPr>
      <p:sp>
        <p:nvSpPr>
          <p:cNvPr id="142" name="Google Shape;142;p3"/>
          <p:cNvSpPr txBox="1">
            <a:spLocks noGrp="1"/>
          </p:cNvSpPr>
          <p:nvPr>
            <p:ph type="title"/>
          </p:nvPr>
        </p:nvSpPr>
        <p:spPr>
          <a:xfrm>
            <a:off x="913795" y="609600"/>
            <a:ext cx="10353762" cy="970450"/>
          </a:xfrm>
          <a:prstGeom prst="rect">
            <a:avLst/>
          </a:prstGeom>
        </p:spPr>
        <p:txBody>
          <a:bodyPr spcFirstLastPara="1" lIns="91425" tIns="45700" rIns="91425" bIns="45700" anchorCtr="0">
            <a:normAutofit/>
          </a:bodyPr>
          <a:lstStyle/>
          <a:p>
            <a:pPr marL="0" lvl="0" indent="0" rtl="0">
              <a:spcBef>
                <a:spcPts val="0"/>
              </a:spcBef>
              <a:spcAft>
                <a:spcPts val="0"/>
              </a:spcAft>
              <a:buClr>
                <a:schemeClr val="dk2"/>
              </a:buClr>
              <a:buSzPts val="4400"/>
              <a:buFont typeface="Play"/>
              <a:buNone/>
            </a:pPr>
            <a:r>
              <a:rPr lang="en-US" i="0"/>
              <a:t>EXECUTIVE SUMMARY</a:t>
            </a:r>
          </a:p>
        </p:txBody>
      </p:sp>
      <p:graphicFrame>
        <p:nvGraphicFramePr>
          <p:cNvPr id="156" name="Google Shape;143;p3">
            <a:extLst>
              <a:ext uri="{FF2B5EF4-FFF2-40B4-BE49-F238E27FC236}">
                <a16:creationId xmlns:a16="http://schemas.microsoft.com/office/drawing/2014/main" id="{E11BA936-EEF4-1266-93C9-E640007BD429}"/>
              </a:ext>
            </a:extLst>
          </p:cNvPr>
          <p:cNvGraphicFramePr>
            <a:graphicFrameLocks noGrp="1"/>
          </p:cNvGraphicFramePr>
          <p:nvPr>
            <p:ph idx="1"/>
            <p:extLst>
              <p:ext uri="{D42A27DB-BD31-4B8C-83A1-F6EECF244321}">
                <p14:modId xmlns:p14="http://schemas.microsoft.com/office/powerpoint/2010/main" val="1877037937"/>
              </p:ext>
            </p:extLst>
          </p:nvPr>
        </p:nvGraphicFramePr>
        <p:xfrm>
          <a:off x="914400" y="1731963"/>
          <a:ext cx="10353675" cy="405923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5"/>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2"/>
              </a:buClr>
              <a:buSzPts val="4400"/>
              <a:buFont typeface="Play"/>
              <a:buNone/>
            </a:pPr>
            <a:r>
              <a:rPr lang="en-US"/>
              <a:t>METHODOLOGY</a:t>
            </a:r>
            <a:endParaRPr/>
          </a:p>
        </p:txBody>
      </p:sp>
      <p:grpSp>
        <p:nvGrpSpPr>
          <p:cNvPr id="155" name="Google Shape;155;p5"/>
          <p:cNvGrpSpPr/>
          <p:nvPr/>
        </p:nvGrpSpPr>
        <p:grpSpPr>
          <a:xfrm>
            <a:off x="1921936" y="2010383"/>
            <a:ext cx="8348126" cy="4022764"/>
            <a:chOff x="778936" y="829"/>
            <a:chExt cx="8348126" cy="4022764"/>
          </a:xfrm>
        </p:grpSpPr>
        <p:sp>
          <p:nvSpPr>
            <p:cNvPr id="156" name="Google Shape;156;p5"/>
            <p:cNvSpPr/>
            <p:nvPr/>
          </p:nvSpPr>
          <p:spPr>
            <a:xfrm>
              <a:off x="2557121" y="489104"/>
              <a:ext cx="378796" cy="91440"/>
            </a:xfrm>
            <a:custGeom>
              <a:avLst/>
              <a:gdLst/>
              <a:ahLst/>
              <a:cxnLst/>
              <a:rect l="l" t="t" r="r" b="b"/>
              <a:pathLst>
                <a:path w="120000" h="120000" extrusionOk="0">
                  <a:moveTo>
                    <a:pt x="0" y="60000"/>
                  </a:moveTo>
                  <a:lnTo>
                    <a:pt x="120000" y="60000"/>
                  </a:lnTo>
                </a:path>
              </a:pathLst>
            </a:custGeom>
            <a:noFill/>
            <a:ln w="9525" cap="flat" cmpd="sng">
              <a:solidFill>
                <a:schemeClr val="accent1"/>
              </a:solidFill>
              <a:prstDash val="solid"/>
              <a:miter lim="800000"/>
              <a:headEnd type="none" w="sm" len="sm"/>
              <a:tailEnd type="stealth"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5"/>
            <p:cNvSpPr txBox="1"/>
            <p:nvPr/>
          </p:nvSpPr>
          <p:spPr>
            <a:xfrm>
              <a:off x="2736284" y="532777"/>
              <a:ext cx="20469" cy="4093"/>
            </a:xfrm>
            <a:prstGeom prst="rect">
              <a:avLst/>
            </a:prstGeom>
            <a:noFill/>
            <a:ln>
              <a:noFill/>
            </a:ln>
          </p:spPr>
          <p:txBody>
            <a:bodyPr spcFirstLastPara="1" wrap="square" lIns="12700" tIns="0" rIns="12700" bIns="0" anchor="ctr" anchorCtr="0">
              <a:noAutofit/>
            </a:bodyPr>
            <a:lstStyle/>
            <a:p>
              <a:pPr marL="0" marR="0" lvl="0" indent="0" algn="ctr" rtl="0">
                <a:lnSpc>
                  <a:spcPct val="90000"/>
                </a:lnSpc>
                <a:spcBef>
                  <a:spcPts val="0"/>
                </a:spcBef>
                <a:spcAft>
                  <a:spcPts val="0"/>
                </a:spcAft>
                <a:buClr>
                  <a:schemeClr val="dk1"/>
                </a:buClr>
                <a:buSzPts val="500"/>
                <a:buFont typeface="Open Sans Light"/>
                <a:buNone/>
              </a:pPr>
              <a:endParaRPr sz="500" b="0" i="0" u="none" strike="noStrike" cap="none">
                <a:solidFill>
                  <a:schemeClr val="dk1"/>
                </a:solidFill>
                <a:latin typeface="Open Sans Light"/>
                <a:ea typeface="Open Sans Light"/>
                <a:cs typeface="Open Sans Light"/>
                <a:sym typeface="Open Sans Light"/>
              </a:endParaRPr>
            </a:p>
          </p:txBody>
        </p:sp>
        <p:sp>
          <p:nvSpPr>
            <p:cNvPr id="158" name="Google Shape;158;p5"/>
            <p:cNvSpPr/>
            <p:nvPr/>
          </p:nvSpPr>
          <p:spPr>
            <a:xfrm>
              <a:off x="778936" y="829"/>
              <a:ext cx="1779984" cy="1067990"/>
            </a:xfrm>
            <a:prstGeom prst="rect">
              <a:avLst/>
            </a:prstGeom>
            <a:solidFill>
              <a:schemeClr val="accent1"/>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5"/>
            <p:cNvSpPr txBox="1"/>
            <p:nvPr/>
          </p:nvSpPr>
          <p:spPr>
            <a:xfrm>
              <a:off x="778936" y="829"/>
              <a:ext cx="1779984" cy="1067990"/>
            </a:xfrm>
            <a:prstGeom prst="rect">
              <a:avLst/>
            </a:prstGeom>
            <a:noFill/>
            <a:ln>
              <a:noFill/>
            </a:ln>
          </p:spPr>
          <p:txBody>
            <a:bodyPr spcFirstLastPara="1" wrap="square" lIns="87200" tIns="91550" rIns="87200" bIns="91550" anchor="ctr" anchorCtr="0">
              <a:noAutofit/>
            </a:bodyPr>
            <a:lstStyle/>
            <a:p>
              <a:pPr marL="0" marR="0" lvl="0" indent="0" algn="ctr" rtl="0">
                <a:lnSpc>
                  <a:spcPct val="90000"/>
                </a:lnSpc>
                <a:spcBef>
                  <a:spcPts val="0"/>
                </a:spcBef>
                <a:spcAft>
                  <a:spcPts val="0"/>
                </a:spcAft>
                <a:buClr>
                  <a:schemeClr val="lt1"/>
                </a:buClr>
                <a:buSzPts val="2000"/>
                <a:buFont typeface="Open Sans Light"/>
                <a:buNone/>
              </a:pPr>
              <a:r>
                <a:rPr lang="en-US" sz="2000" b="0" i="0" u="none" strike="noStrike" cap="none">
                  <a:solidFill>
                    <a:schemeClr val="lt1"/>
                  </a:solidFill>
                  <a:latin typeface="Open Sans Light"/>
                  <a:ea typeface="Open Sans Light"/>
                  <a:cs typeface="Open Sans Light"/>
                  <a:sym typeface="Open Sans Light"/>
                </a:rPr>
                <a:t>Importing data </a:t>
              </a:r>
              <a:endParaRPr/>
            </a:p>
          </p:txBody>
        </p:sp>
        <p:sp>
          <p:nvSpPr>
            <p:cNvPr id="160" name="Google Shape;160;p5"/>
            <p:cNvSpPr/>
            <p:nvPr/>
          </p:nvSpPr>
          <p:spPr>
            <a:xfrm>
              <a:off x="4746501" y="489104"/>
              <a:ext cx="378796" cy="91440"/>
            </a:xfrm>
            <a:custGeom>
              <a:avLst/>
              <a:gdLst/>
              <a:ahLst/>
              <a:cxnLst/>
              <a:rect l="l" t="t" r="r" b="b"/>
              <a:pathLst>
                <a:path w="120000" h="120000" extrusionOk="0">
                  <a:moveTo>
                    <a:pt x="0" y="60000"/>
                  </a:moveTo>
                  <a:lnTo>
                    <a:pt x="120000" y="60000"/>
                  </a:lnTo>
                </a:path>
              </a:pathLst>
            </a:custGeom>
            <a:noFill/>
            <a:ln w="9525" cap="flat" cmpd="sng">
              <a:solidFill>
                <a:schemeClr val="accent1"/>
              </a:solidFill>
              <a:prstDash val="solid"/>
              <a:miter lim="800000"/>
              <a:headEnd type="none" w="sm" len="sm"/>
              <a:tailEnd type="stealth"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5"/>
            <p:cNvSpPr txBox="1"/>
            <p:nvPr/>
          </p:nvSpPr>
          <p:spPr>
            <a:xfrm>
              <a:off x="4925665" y="532777"/>
              <a:ext cx="20469" cy="4093"/>
            </a:xfrm>
            <a:prstGeom prst="rect">
              <a:avLst/>
            </a:prstGeom>
            <a:noFill/>
            <a:ln>
              <a:noFill/>
            </a:ln>
          </p:spPr>
          <p:txBody>
            <a:bodyPr spcFirstLastPara="1" wrap="square" lIns="12700" tIns="0" rIns="12700" bIns="0" anchor="ctr" anchorCtr="0">
              <a:noAutofit/>
            </a:bodyPr>
            <a:lstStyle/>
            <a:p>
              <a:pPr marL="0" marR="0" lvl="0" indent="0" algn="ctr" rtl="0">
                <a:lnSpc>
                  <a:spcPct val="90000"/>
                </a:lnSpc>
                <a:spcBef>
                  <a:spcPts val="0"/>
                </a:spcBef>
                <a:spcAft>
                  <a:spcPts val="0"/>
                </a:spcAft>
                <a:buClr>
                  <a:schemeClr val="dk1"/>
                </a:buClr>
                <a:buSzPts val="500"/>
                <a:buFont typeface="Open Sans Light"/>
                <a:buNone/>
              </a:pPr>
              <a:endParaRPr sz="500" b="0" i="0" u="none" strike="noStrike" cap="none">
                <a:solidFill>
                  <a:schemeClr val="dk1"/>
                </a:solidFill>
                <a:latin typeface="Open Sans Light"/>
                <a:ea typeface="Open Sans Light"/>
                <a:cs typeface="Open Sans Light"/>
                <a:sym typeface="Open Sans Light"/>
              </a:endParaRPr>
            </a:p>
          </p:txBody>
        </p:sp>
        <p:sp>
          <p:nvSpPr>
            <p:cNvPr id="162" name="Google Shape;162;p5"/>
            <p:cNvSpPr/>
            <p:nvPr/>
          </p:nvSpPr>
          <p:spPr>
            <a:xfrm>
              <a:off x="2968317" y="829"/>
              <a:ext cx="1779984" cy="1067990"/>
            </a:xfrm>
            <a:prstGeom prst="rect">
              <a:avLst/>
            </a:prstGeom>
            <a:solidFill>
              <a:schemeClr val="accent1"/>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5"/>
            <p:cNvSpPr txBox="1"/>
            <p:nvPr/>
          </p:nvSpPr>
          <p:spPr>
            <a:xfrm>
              <a:off x="2968317" y="829"/>
              <a:ext cx="1779984" cy="1067990"/>
            </a:xfrm>
            <a:prstGeom prst="rect">
              <a:avLst/>
            </a:prstGeom>
            <a:noFill/>
            <a:ln>
              <a:noFill/>
            </a:ln>
          </p:spPr>
          <p:txBody>
            <a:bodyPr spcFirstLastPara="1" wrap="square" lIns="87200" tIns="91550" rIns="87200" bIns="91550" anchor="ctr" anchorCtr="0">
              <a:noAutofit/>
            </a:bodyPr>
            <a:lstStyle/>
            <a:p>
              <a:pPr marL="0" marR="0" lvl="0" indent="0" algn="ctr" rtl="0">
                <a:lnSpc>
                  <a:spcPct val="90000"/>
                </a:lnSpc>
                <a:spcBef>
                  <a:spcPts val="0"/>
                </a:spcBef>
                <a:spcAft>
                  <a:spcPts val="0"/>
                </a:spcAft>
                <a:buClr>
                  <a:schemeClr val="lt1"/>
                </a:buClr>
                <a:buSzPts val="2000"/>
                <a:buFont typeface="Open Sans Light"/>
                <a:buNone/>
              </a:pPr>
              <a:r>
                <a:rPr lang="en-US" sz="2000" b="0" i="0" u="none" strike="noStrike" cap="none">
                  <a:solidFill>
                    <a:schemeClr val="lt1"/>
                  </a:solidFill>
                  <a:latin typeface="Open Sans Light"/>
                  <a:ea typeface="Open Sans Light"/>
                  <a:cs typeface="Open Sans Light"/>
                  <a:sym typeface="Open Sans Light"/>
                </a:rPr>
                <a:t>EDA </a:t>
              </a:r>
              <a:endParaRPr/>
            </a:p>
          </p:txBody>
        </p:sp>
        <p:sp>
          <p:nvSpPr>
            <p:cNvPr id="164" name="Google Shape;164;p5"/>
            <p:cNvSpPr/>
            <p:nvPr/>
          </p:nvSpPr>
          <p:spPr>
            <a:xfrm>
              <a:off x="6935882" y="489104"/>
              <a:ext cx="378796" cy="91440"/>
            </a:xfrm>
            <a:custGeom>
              <a:avLst/>
              <a:gdLst/>
              <a:ahLst/>
              <a:cxnLst/>
              <a:rect l="l" t="t" r="r" b="b"/>
              <a:pathLst>
                <a:path w="120000" h="120000" extrusionOk="0">
                  <a:moveTo>
                    <a:pt x="0" y="60000"/>
                  </a:moveTo>
                  <a:lnTo>
                    <a:pt x="120000" y="60000"/>
                  </a:lnTo>
                </a:path>
              </a:pathLst>
            </a:custGeom>
            <a:noFill/>
            <a:ln w="9525" cap="flat" cmpd="sng">
              <a:solidFill>
                <a:schemeClr val="accent1"/>
              </a:solidFill>
              <a:prstDash val="solid"/>
              <a:miter lim="800000"/>
              <a:headEnd type="none" w="sm" len="sm"/>
              <a:tailEnd type="stealth"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5"/>
            <p:cNvSpPr txBox="1"/>
            <p:nvPr/>
          </p:nvSpPr>
          <p:spPr>
            <a:xfrm>
              <a:off x="7115045" y="532777"/>
              <a:ext cx="20469" cy="4093"/>
            </a:xfrm>
            <a:prstGeom prst="rect">
              <a:avLst/>
            </a:prstGeom>
            <a:noFill/>
            <a:ln>
              <a:noFill/>
            </a:ln>
          </p:spPr>
          <p:txBody>
            <a:bodyPr spcFirstLastPara="1" wrap="square" lIns="12700" tIns="0" rIns="12700" bIns="0" anchor="ctr" anchorCtr="0">
              <a:noAutofit/>
            </a:bodyPr>
            <a:lstStyle/>
            <a:p>
              <a:pPr marL="0" marR="0" lvl="0" indent="0" algn="ctr" rtl="0">
                <a:lnSpc>
                  <a:spcPct val="90000"/>
                </a:lnSpc>
                <a:spcBef>
                  <a:spcPts val="0"/>
                </a:spcBef>
                <a:spcAft>
                  <a:spcPts val="0"/>
                </a:spcAft>
                <a:buClr>
                  <a:schemeClr val="dk1"/>
                </a:buClr>
                <a:buSzPts val="500"/>
                <a:buFont typeface="Open Sans Light"/>
                <a:buNone/>
              </a:pPr>
              <a:endParaRPr sz="500" b="0" i="0" u="none" strike="noStrike" cap="none">
                <a:solidFill>
                  <a:schemeClr val="dk1"/>
                </a:solidFill>
                <a:latin typeface="Open Sans Light"/>
                <a:ea typeface="Open Sans Light"/>
                <a:cs typeface="Open Sans Light"/>
                <a:sym typeface="Open Sans Light"/>
              </a:endParaRPr>
            </a:p>
          </p:txBody>
        </p:sp>
        <p:sp>
          <p:nvSpPr>
            <p:cNvPr id="166" name="Google Shape;166;p5"/>
            <p:cNvSpPr/>
            <p:nvPr/>
          </p:nvSpPr>
          <p:spPr>
            <a:xfrm>
              <a:off x="5157698" y="829"/>
              <a:ext cx="1779984" cy="1067990"/>
            </a:xfrm>
            <a:prstGeom prst="rect">
              <a:avLst/>
            </a:prstGeom>
            <a:solidFill>
              <a:schemeClr val="accent1"/>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5"/>
            <p:cNvSpPr txBox="1"/>
            <p:nvPr/>
          </p:nvSpPr>
          <p:spPr>
            <a:xfrm>
              <a:off x="5157698" y="829"/>
              <a:ext cx="1779984" cy="1067990"/>
            </a:xfrm>
            <a:prstGeom prst="rect">
              <a:avLst/>
            </a:prstGeom>
            <a:noFill/>
            <a:ln>
              <a:noFill/>
            </a:ln>
          </p:spPr>
          <p:txBody>
            <a:bodyPr spcFirstLastPara="1" wrap="square" lIns="87200" tIns="91550" rIns="87200" bIns="91550" anchor="ctr" anchorCtr="0">
              <a:noAutofit/>
            </a:bodyPr>
            <a:lstStyle/>
            <a:p>
              <a:pPr marL="0" marR="0" lvl="0" indent="0" algn="ctr" rtl="0">
                <a:lnSpc>
                  <a:spcPct val="90000"/>
                </a:lnSpc>
                <a:spcBef>
                  <a:spcPts val="0"/>
                </a:spcBef>
                <a:spcAft>
                  <a:spcPts val="0"/>
                </a:spcAft>
                <a:buClr>
                  <a:schemeClr val="lt1"/>
                </a:buClr>
                <a:buSzPts val="2000"/>
                <a:buFont typeface="Open Sans Light"/>
                <a:buNone/>
              </a:pPr>
              <a:r>
                <a:rPr lang="en-US" sz="2000" b="0" i="0" u="none" strike="noStrike" cap="none">
                  <a:solidFill>
                    <a:schemeClr val="lt1"/>
                  </a:solidFill>
                  <a:latin typeface="Open Sans Light"/>
                  <a:ea typeface="Open Sans Light"/>
                  <a:cs typeface="Open Sans Light"/>
                  <a:sym typeface="Open Sans Light"/>
                </a:rPr>
                <a:t>Statistical Analysis </a:t>
              </a:r>
              <a:endParaRPr/>
            </a:p>
          </p:txBody>
        </p:sp>
        <p:sp>
          <p:nvSpPr>
            <p:cNvPr id="168" name="Google Shape;168;p5"/>
            <p:cNvSpPr/>
            <p:nvPr/>
          </p:nvSpPr>
          <p:spPr>
            <a:xfrm>
              <a:off x="1668928" y="1067020"/>
              <a:ext cx="6568142" cy="378796"/>
            </a:xfrm>
            <a:custGeom>
              <a:avLst/>
              <a:gdLst/>
              <a:ahLst/>
              <a:cxnLst/>
              <a:rect l="l" t="t" r="r" b="b"/>
              <a:pathLst>
                <a:path w="120000" h="120000" extrusionOk="0">
                  <a:moveTo>
                    <a:pt x="120000" y="0"/>
                  </a:moveTo>
                  <a:lnTo>
                    <a:pt x="120000" y="65417"/>
                  </a:lnTo>
                  <a:lnTo>
                    <a:pt x="0" y="65417"/>
                  </a:lnTo>
                  <a:lnTo>
                    <a:pt x="0" y="120000"/>
                  </a:lnTo>
                </a:path>
              </a:pathLst>
            </a:custGeom>
            <a:noFill/>
            <a:ln w="9525" cap="flat" cmpd="sng">
              <a:solidFill>
                <a:schemeClr val="accent1"/>
              </a:solidFill>
              <a:prstDash val="solid"/>
              <a:miter lim="800000"/>
              <a:headEnd type="none" w="sm" len="sm"/>
              <a:tailEnd type="stealth"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5"/>
            <p:cNvSpPr txBox="1"/>
            <p:nvPr/>
          </p:nvSpPr>
          <p:spPr>
            <a:xfrm>
              <a:off x="4788477" y="1254371"/>
              <a:ext cx="329044" cy="4093"/>
            </a:xfrm>
            <a:prstGeom prst="rect">
              <a:avLst/>
            </a:prstGeom>
            <a:noFill/>
            <a:ln>
              <a:noFill/>
            </a:ln>
          </p:spPr>
          <p:txBody>
            <a:bodyPr spcFirstLastPara="1" wrap="square" lIns="12700" tIns="0" rIns="12700" bIns="0" anchor="ctr" anchorCtr="0">
              <a:noAutofit/>
            </a:bodyPr>
            <a:lstStyle/>
            <a:p>
              <a:pPr marL="0" marR="0" lvl="0" indent="0" algn="ctr" rtl="0">
                <a:lnSpc>
                  <a:spcPct val="90000"/>
                </a:lnSpc>
                <a:spcBef>
                  <a:spcPts val="0"/>
                </a:spcBef>
                <a:spcAft>
                  <a:spcPts val="0"/>
                </a:spcAft>
                <a:buClr>
                  <a:schemeClr val="dk1"/>
                </a:buClr>
                <a:buSzPts val="500"/>
                <a:buFont typeface="Open Sans Light"/>
                <a:buNone/>
              </a:pPr>
              <a:endParaRPr sz="500" b="0" i="0" u="none" strike="noStrike" cap="none">
                <a:solidFill>
                  <a:schemeClr val="dk1"/>
                </a:solidFill>
                <a:latin typeface="Open Sans Light"/>
                <a:ea typeface="Open Sans Light"/>
                <a:cs typeface="Open Sans Light"/>
                <a:sym typeface="Open Sans Light"/>
              </a:endParaRPr>
            </a:p>
          </p:txBody>
        </p:sp>
        <p:sp>
          <p:nvSpPr>
            <p:cNvPr id="170" name="Google Shape;170;p5"/>
            <p:cNvSpPr/>
            <p:nvPr/>
          </p:nvSpPr>
          <p:spPr>
            <a:xfrm>
              <a:off x="7347078" y="829"/>
              <a:ext cx="1779984" cy="1067990"/>
            </a:xfrm>
            <a:prstGeom prst="rect">
              <a:avLst/>
            </a:prstGeom>
            <a:solidFill>
              <a:schemeClr val="accent1"/>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5"/>
            <p:cNvSpPr txBox="1"/>
            <p:nvPr/>
          </p:nvSpPr>
          <p:spPr>
            <a:xfrm>
              <a:off x="7347078" y="829"/>
              <a:ext cx="1779984" cy="1067990"/>
            </a:xfrm>
            <a:prstGeom prst="rect">
              <a:avLst/>
            </a:prstGeom>
            <a:noFill/>
            <a:ln>
              <a:noFill/>
            </a:ln>
          </p:spPr>
          <p:txBody>
            <a:bodyPr spcFirstLastPara="1" wrap="square" lIns="87200" tIns="91550" rIns="87200" bIns="91550" anchor="ctr" anchorCtr="0">
              <a:noAutofit/>
            </a:bodyPr>
            <a:lstStyle/>
            <a:p>
              <a:pPr marL="0" marR="0" lvl="0" indent="0" algn="ctr" rtl="0">
                <a:lnSpc>
                  <a:spcPct val="90000"/>
                </a:lnSpc>
                <a:spcBef>
                  <a:spcPts val="0"/>
                </a:spcBef>
                <a:spcAft>
                  <a:spcPts val="0"/>
                </a:spcAft>
                <a:buClr>
                  <a:schemeClr val="lt1"/>
                </a:buClr>
                <a:buSzPts val="2000"/>
                <a:buFont typeface="Open Sans Light"/>
                <a:buNone/>
              </a:pPr>
              <a:r>
                <a:rPr lang="en-US" sz="2000" b="0" i="0" u="none" strike="noStrike" cap="none">
                  <a:solidFill>
                    <a:schemeClr val="lt1"/>
                  </a:solidFill>
                  <a:latin typeface="Open Sans Light"/>
                  <a:ea typeface="Open Sans Light"/>
                  <a:cs typeface="Open Sans Light"/>
                  <a:sym typeface="Open Sans Light"/>
                </a:rPr>
                <a:t>Illustrations and Findings </a:t>
              </a:r>
              <a:endParaRPr/>
            </a:p>
          </p:txBody>
        </p:sp>
        <p:sp>
          <p:nvSpPr>
            <p:cNvPr id="172" name="Google Shape;172;p5"/>
            <p:cNvSpPr/>
            <p:nvPr/>
          </p:nvSpPr>
          <p:spPr>
            <a:xfrm>
              <a:off x="2557121" y="1966492"/>
              <a:ext cx="378796" cy="91440"/>
            </a:xfrm>
            <a:custGeom>
              <a:avLst/>
              <a:gdLst/>
              <a:ahLst/>
              <a:cxnLst/>
              <a:rect l="l" t="t" r="r" b="b"/>
              <a:pathLst>
                <a:path w="120000" h="120000" extrusionOk="0">
                  <a:moveTo>
                    <a:pt x="0" y="60000"/>
                  </a:moveTo>
                  <a:lnTo>
                    <a:pt x="120000" y="60000"/>
                  </a:lnTo>
                </a:path>
              </a:pathLst>
            </a:custGeom>
            <a:noFill/>
            <a:ln w="9525" cap="flat" cmpd="sng">
              <a:solidFill>
                <a:schemeClr val="accent1"/>
              </a:solidFill>
              <a:prstDash val="solid"/>
              <a:miter lim="800000"/>
              <a:headEnd type="none" w="sm" len="sm"/>
              <a:tailEnd type="stealth"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5"/>
            <p:cNvSpPr txBox="1"/>
            <p:nvPr/>
          </p:nvSpPr>
          <p:spPr>
            <a:xfrm>
              <a:off x="2736284" y="2010165"/>
              <a:ext cx="20469" cy="4093"/>
            </a:xfrm>
            <a:prstGeom prst="rect">
              <a:avLst/>
            </a:prstGeom>
            <a:noFill/>
            <a:ln>
              <a:noFill/>
            </a:ln>
          </p:spPr>
          <p:txBody>
            <a:bodyPr spcFirstLastPara="1" wrap="square" lIns="12700" tIns="0" rIns="12700" bIns="0" anchor="ctr" anchorCtr="0">
              <a:noAutofit/>
            </a:bodyPr>
            <a:lstStyle/>
            <a:p>
              <a:pPr marL="0" marR="0" lvl="0" indent="0" algn="ctr" rtl="0">
                <a:lnSpc>
                  <a:spcPct val="90000"/>
                </a:lnSpc>
                <a:spcBef>
                  <a:spcPts val="0"/>
                </a:spcBef>
                <a:spcAft>
                  <a:spcPts val="0"/>
                </a:spcAft>
                <a:buClr>
                  <a:schemeClr val="dk1"/>
                </a:buClr>
                <a:buSzPts val="500"/>
                <a:buFont typeface="Open Sans Light"/>
                <a:buNone/>
              </a:pPr>
              <a:endParaRPr sz="500" b="0" i="0" u="none" strike="noStrike" cap="none">
                <a:solidFill>
                  <a:schemeClr val="dk1"/>
                </a:solidFill>
                <a:latin typeface="Open Sans Light"/>
                <a:ea typeface="Open Sans Light"/>
                <a:cs typeface="Open Sans Light"/>
                <a:sym typeface="Open Sans Light"/>
              </a:endParaRPr>
            </a:p>
          </p:txBody>
        </p:sp>
        <p:sp>
          <p:nvSpPr>
            <p:cNvPr id="174" name="Google Shape;174;p5"/>
            <p:cNvSpPr/>
            <p:nvPr/>
          </p:nvSpPr>
          <p:spPr>
            <a:xfrm>
              <a:off x="778936" y="1478216"/>
              <a:ext cx="1779984" cy="1067990"/>
            </a:xfrm>
            <a:prstGeom prst="rect">
              <a:avLst/>
            </a:prstGeom>
            <a:solidFill>
              <a:schemeClr val="accent1"/>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5"/>
            <p:cNvSpPr txBox="1"/>
            <p:nvPr/>
          </p:nvSpPr>
          <p:spPr>
            <a:xfrm>
              <a:off x="778936" y="1478216"/>
              <a:ext cx="1779984" cy="1067990"/>
            </a:xfrm>
            <a:prstGeom prst="rect">
              <a:avLst/>
            </a:prstGeom>
            <a:noFill/>
            <a:ln>
              <a:noFill/>
            </a:ln>
          </p:spPr>
          <p:txBody>
            <a:bodyPr spcFirstLastPara="1" wrap="square" lIns="87200" tIns="91550" rIns="87200" bIns="91550" anchor="ctr" anchorCtr="0">
              <a:noAutofit/>
            </a:bodyPr>
            <a:lstStyle/>
            <a:p>
              <a:pPr marL="0" marR="0" lvl="0" indent="0" algn="ctr" rtl="0">
                <a:lnSpc>
                  <a:spcPct val="90000"/>
                </a:lnSpc>
                <a:spcBef>
                  <a:spcPts val="0"/>
                </a:spcBef>
                <a:spcAft>
                  <a:spcPts val="0"/>
                </a:spcAft>
                <a:buClr>
                  <a:schemeClr val="lt1"/>
                </a:buClr>
                <a:buSzPts val="2000"/>
                <a:buFont typeface="Open Sans Light"/>
                <a:buNone/>
              </a:pPr>
              <a:r>
                <a:rPr lang="en-US" sz="2000" b="0" i="0" u="none" strike="noStrike" cap="none">
                  <a:solidFill>
                    <a:schemeClr val="lt1"/>
                  </a:solidFill>
                  <a:latin typeface="Open Sans Light"/>
                  <a:ea typeface="Open Sans Light"/>
                  <a:cs typeface="Open Sans Light"/>
                  <a:sym typeface="Open Sans Light"/>
                </a:rPr>
                <a:t>Model Selection </a:t>
              </a:r>
              <a:endParaRPr/>
            </a:p>
          </p:txBody>
        </p:sp>
        <p:sp>
          <p:nvSpPr>
            <p:cNvPr id="176" name="Google Shape;176;p5"/>
            <p:cNvSpPr/>
            <p:nvPr/>
          </p:nvSpPr>
          <p:spPr>
            <a:xfrm>
              <a:off x="4746501" y="1966492"/>
              <a:ext cx="378796" cy="91440"/>
            </a:xfrm>
            <a:custGeom>
              <a:avLst/>
              <a:gdLst/>
              <a:ahLst/>
              <a:cxnLst/>
              <a:rect l="l" t="t" r="r" b="b"/>
              <a:pathLst>
                <a:path w="120000" h="120000" extrusionOk="0">
                  <a:moveTo>
                    <a:pt x="0" y="60000"/>
                  </a:moveTo>
                  <a:lnTo>
                    <a:pt x="120000" y="60000"/>
                  </a:lnTo>
                </a:path>
              </a:pathLst>
            </a:custGeom>
            <a:noFill/>
            <a:ln w="9525" cap="flat" cmpd="sng">
              <a:solidFill>
                <a:schemeClr val="accent1"/>
              </a:solidFill>
              <a:prstDash val="solid"/>
              <a:miter lim="800000"/>
              <a:headEnd type="none" w="sm" len="sm"/>
              <a:tailEnd type="stealth"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5"/>
            <p:cNvSpPr txBox="1"/>
            <p:nvPr/>
          </p:nvSpPr>
          <p:spPr>
            <a:xfrm>
              <a:off x="4925665" y="2010165"/>
              <a:ext cx="20469" cy="4093"/>
            </a:xfrm>
            <a:prstGeom prst="rect">
              <a:avLst/>
            </a:prstGeom>
            <a:noFill/>
            <a:ln>
              <a:noFill/>
            </a:ln>
          </p:spPr>
          <p:txBody>
            <a:bodyPr spcFirstLastPara="1" wrap="square" lIns="12700" tIns="0" rIns="12700" bIns="0" anchor="ctr" anchorCtr="0">
              <a:noAutofit/>
            </a:bodyPr>
            <a:lstStyle/>
            <a:p>
              <a:pPr marL="0" marR="0" lvl="0" indent="0" algn="ctr" rtl="0">
                <a:lnSpc>
                  <a:spcPct val="90000"/>
                </a:lnSpc>
                <a:spcBef>
                  <a:spcPts val="0"/>
                </a:spcBef>
                <a:spcAft>
                  <a:spcPts val="0"/>
                </a:spcAft>
                <a:buClr>
                  <a:schemeClr val="dk1"/>
                </a:buClr>
                <a:buSzPts val="500"/>
                <a:buFont typeface="Open Sans Light"/>
                <a:buNone/>
              </a:pPr>
              <a:endParaRPr sz="500" b="0" i="0" u="none" strike="noStrike" cap="none">
                <a:solidFill>
                  <a:schemeClr val="dk1"/>
                </a:solidFill>
                <a:latin typeface="Open Sans Light"/>
                <a:ea typeface="Open Sans Light"/>
                <a:cs typeface="Open Sans Light"/>
                <a:sym typeface="Open Sans Light"/>
              </a:endParaRPr>
            </a:p>
          </p:txBody>
        </p:sp>
        <p:sp>
          <p:nvSpPr>
            <p:cNvPr id="178" name="Google Shape;178;p5"/>
            <p:cNvSpPr/>
            <p:nvPr/>
          </p:nvSpPr>
          <p:spPr>
            <a:xfrm>
              <a:off x="2968317" y="1478216"/>
              <a:ext cx="1779984" cy="1067990"/>
            </a:xfrm>
            <a:prstGeom prst="rect">
              <a:avLst/>
            </a:prstGeom>
            <a:solidFill>
              <a:schemeClr val="accent1"/>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5"/>
            <p:cNvSpPr txBox="1"/>
            <p:nvPr/>
          </p:nvSpPr>
          <p:spPr>
            <a:xfrm>
              <a:off x="2968317" y="1478216"/>
              <a:ext cx="1779984" cy="1067990"/>
            </a:xfrm>
            <a:prstGeom prst="rect">
              <a:avLst/>
            </a:prstGeom>
            <a:noFill/>
            <a:ln>
              <a:noFill/>
            </a:ln>
          </p:spPr>
          <p:txBody>
            <a:bodyPr spcFirstLastPara="1" wrap="square" lIns="87200" tIns="91550" rIns="87200" bIns="91550" anchor="ctr" anchorCtr="0">
              <a:noAutofit/>
            </a:bodyPr>
            <a:lstStyle/>
            <a:p>
              <a:pPr marL="0" marR="0" lvl="0" indent="0" algn="ctr" rtl="0">
                <a:lnSpc>
                  <a:spcPct val="90000"/>
                </a:lnSpc>
                <a:spcBef>
                  <a:spcPts val="0"/>
                </a:spcBef>
                <a:spcAft>
                  <a:spcPts val="0"/>
                </a:spcAft>
                <a:buClr>
                  <a:schemeClr val="lt1"/>
                </a:buClr>
                <a:buSzPts val="2000"/>
                <a:buFont typeface="Open Sans Light"/>
                <a:buNone/>
              </a:pPr>
              <a:r>
                <a:rPr lang="en-US" sz="2000" b="0" i="0" u="none" strike="noStrike" cap="none">
                  <a:solidFill>
                    <a:schemeClr val="lt1"/>
                  </a:solidFill>
                  <a:latin typeface="Open Sans Light"/>
                  <a:ea typeface="Open Sans Light"/>
                  <a:cs typeface="Open Sans Light"/>
                  <a:sym typeface="Open Sans Light"/>
                </a:rPr>
                <a:t>Hopefully front End by the end of it </a:t>
              </a:r>
              <a:endParaRPr/>
            </a:p>
          </p:txBody>
        </p:sp>
        <p:sp>
          <p:nvSpPr>
            <p:cNvPr id="180" name="Google Shape;180;p5"/>
            <p:cNvSpPr/>
            <p:nvPr/>
          </p:nvSpPr>
          <p:spPr>
            <a:xfrm>
              <a:off x="6935882" y="1966492"/>
              <a:ext cx="378796" cy="91440"/>
            </a:xfrm>
            <a:custGeom>
              <a:avLst/>
              <a:gdLst/>
              <a:ahLst/>
              <a:cxnLst/>
              <a:rect l="l" t="t" r="r" b="b"/>
              <a:pathLst>
                <a:path w="120000" h="120000" extrusionOk="0">
                  <a:moveTo>
                    <a:pt x="0" y="60000"/>
                  </a:moveTo>
                  <a:lnTo>
                    <a:pt x="120000" y="60000"/>
                  </a:lnTo>
                </a:path>
              </a:pathLst>
            </a:custGeom>
            <a:noFill/>
            <a:ln w="9525" cap="flat" cmpd="sng">
              <a:solidFill>
                <a:schemeClr val="accent1"/>
              </a:solidFill>
              <a:prstDash val="solid"/>
              <a:miter lim="800000"/>
              <a:headEnd type="none" w="sm" len="sm"/>
              <a:tailEnd type="stealth"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5"/>
            <p:cNvSpPr txBox="1"/>
            <p:nvPr/>
          </p:nvSpPr>
          <p:spPr>
            <a:xfrm>
              <a:off x="7115045" y="2010165"/>
              <a:ext cx="20469" cy="4093"/>
            </a:xfrm>
            <a:prstGeom prst="rect">
              <a:avLst/>
            </a:prstGeom>
            <a:noFill/>
            <a:ln>
              <a:noFill/>
            </a:ln>
          </p:spPr>
          <p:txBody>
            <a:bodyPr spcFirstLastPara="1" wrap="square" lIns="12700" tIns="0" rIns="12700" bIns="0" anchor="ctr" anchorCtr="0">
              <a:noAutofit/>
            </a:bodyPr>
            <a:lstStyle/>
            <a:p>
              <a:pPr marL="0" marR="0" lvl="0" indent="0" algn="ctr" rtl="0">
                <a:lnSpc>
                  <a:spcPct val="90000"/>
                </a:lnSpc>
                <a:spcBef>
                  <a:spcPts val="0"/>
                </a:spcBef>
                <a:spcAft>
                  <a:spcPts val="0"/>
                </a:spcAft>
                <a:buClr>
                  <a:schemeClr val="dk1"/>
                </a:buClr>
                <a:buSzPts val="500"/>
                <a:buFont typeface="Open Sans Light"/>
                <a:buNone/>
              </a:pPr>
              <a:endParaRPr sz="500" b="0" i="0" u="none" strike="noStrike" cap="none">
                <a:solidFill>
                  <a:schemeClr val="dk1"/>
                </a:solidFill>
                <a:latin typeface="Open Sans Light"/>
                <a:ea typeface="Open Sans Light"/>
                <a:cs typeface="Open Sans Light"/>
                <a:sym typeface="Open Sans Light"/>
              </a:endParaRPr>
            </a:p>
          </p:txBody>
        </p:sp>
        <p:sp>
          <p:nvSpPr>
            <p:cNvPr id="182" name="Google Shape;182;p5"/>
            <p:cNvSpPr/>
            <p:nvPr/>
          </p:nvSpPr>
          <p:spPr>
            <a:xfrm>
              <a:off x="5157698" y="1478216"/>
              <a:ext cx="1779984" cy="1067990"/>
            </a:xfrm>
            <a:prstGeom prst="rect">
              <a:avLst/>
            </a:prstGeom>
            <a:solidFill>
              <a:schemeClr val="accent1"/>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5"/>
            <p:cNvSpPr txBox="1"/>
            <p:nvPr/>
          </p:nvSpPr>
          <p:spPr>
            <a:xfrm>
              <a:off x="5157698" y="1478216"/>
              <a:ext cx="1779984" cy="1067990"/>
            </a:xfrm>
            <a:prstGeom prst="rect">
              <a:avLst/>
            </a:prstGeom>
            <a:noFill/>
            <a:ln>
              <a:noFill/>
            </a:ln>
          </p:spPr>
          <p:txBody>
            <a:bodyPr spcFirstLastPara="1" wrap="square" lIns="87200" tIns="91550" rIns="87200" bIns="91550" anchor="ctr" anchorCtr="0">
              <a:noAutofit/>
            </a:bodyPr>
            <a:lstStyle/>
            <a:p>
              <a:pPr marL="0" marR="0" lvl="0" indent="0" algn="ctr" rtl="0">
                <a:lnSpc>
                  <a:spcPct val="90000"/>
                </a:lnSpc>
                <a:spcBef>
                  <a:spcPts val="0"/>
                </a:spcBef>
                <a:spcAft>
                  <a:spcPts val="0"/>
                </a:spcAft>
                <a:buClr>
                  <a:schemeClr val="lt1"/>
                </a:buClr>
                <a:buSzPts val="2000"/>
                <a:buFont typeface="Open Sans Light"/>
                <a:buNone/>
              </a:pPr>
              <a:r>
                <a:rPr lang="en-US" sz="2000">
                  <a:solidFill>
                    <a:schemeClr val="lt1"/>
                  </a:solidFill>
                  <a:latin typeface="Open Sans Light"/>
                  <a:ea typeface="Open Sans Light"/>
                  <a:cs typeface="Open Sans Light"/>
                  <a:sym typeface="Open Sans Light"/>
                </a:rPr>
                <a:t>Results</a:t>
              </a:r>
              <a:r>
                <a:rPr lang="en-US" sz="2000" b="0" i="0" u="none" strike="noStrike" cap="none">
                  <a:solidFill>
                    <a:schemeClr val="lt1"/>
                  </a:solidFill>
                  <a:latin typeface="Open Sans Light"/>
                  <a:ea typeface="Open Sans Light"/>
                  <a:cs typeface="Open Sans Light"/>
                  <a:sym typeface="Open Sans Light"/>
                </a:rPr>
                <a:t> </a:t>
              </a:r>
              <a:endParaRPr/>
            </a:p>
          </p:txBody>
        </p:sp>
        <p:sp>
          <p:nvSpPr>
            <p:cNvPr id="184" name="Google Shape;184;p5"/>
            <p:cNvSpPr/>
            <p:nvPr/>
          </p:nvSpPr>
          <p:spPr>
            <a:xfrm>
              <a:off x="1668928" y="2544407"/>
              <a:ext cx="6568142" cy="378796"/>
            </a:xfrm>
            <a:custGeom>
              <a:avLst/>
              <a:gdLst/>
              <a:ahLst/>
              <a:cxnLst/>
              <a:rect l="l" t="t" r="r" b="b"/>
              <a:pathLst>
                <a:path w="120000" h="120000" extrusionOk="0">
                  <a:moveTo>
                    <a:pt x="120000" y="0"/>
                  </a:moveTo>
                  <a:lnTo>
                    <a:pt x="120000" y="65417"/>
                  </a:lnTo>
                  <a:lnTo>
                    <a:pt x="0" y="65417"/>
                  </a:lnTo>
                  <a:lnTo>
                    <a:pt x="0" y="120000"/>
                  </a:lnTo>
                </a:path>
              </a:pathLst>
            </a:custGeom>
            <a:noFill/>
            <a:ln w="9525" cap="flat" cmpd="sng">
              <a:solidFill>
                <a:schemeClr val="accent1"/>
              </a:solidFill>
              <a:prstDash val="solid"/>
              <a:miter lim="800000"/>
              <a:headEnd type="none" w="sm" len="sm"/>
              <a:tailEnd type="stealth"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5"/>
            <p:cNvSpPr txBox="1"/>
            <p:nvPr/>
          </p:nvSpPr>
          <p:spPr>
            <a:xfrm>
              <a:off x="4788477" y="2731758"/>
              <a:ext cx="329044" cy="4093"/>
            </a:xfrm>
            <a:prstGeom prst="rect">
              <a:avLst/>
            </a:prstGeom>
            <a:noFill/>
            <a:ln>
              <a:noFill/>
            </a:ln>
          </p:spPr>
          <p:txBody>
            <a:bodyPr spcFirstLastPara="1" wrap="square" lIns="12700" tIns="0" rIns="12700" bIns="0" anchor="ctr" anchorCtr="0">
              <a:noAutofit/>
            </a:bodyPr>
            <a:lstStyle/>
            <a:p>
              <a:pPr marL="0" marR="0" lvl="0" indent="0" algn="ctr" rtl="0">
                <a:lnSpc>
                  <a:spcPct val="90000"/>
                </a:lnSpc>
                <a:spcBef>
                  <a:spcPts val="0"/>
                </a:spcBef>
                <a:spcAft>
                  <a:spcPts val="0"/>
                </a:spcAft>
                <a:buClr>
                  <a:schemeClr val="dk1"/>
                </a:buClr>
                <a:buSzPts val="500"/>
                <a:buFont typeface="Open Sans Light"/>
                <a:buNone/>
              </a:pPr>
              <a:endParaRPr sz="500" b="0" i="0" u="none" strike="noStrike" cap="none">
                <a:solidFill>
                  <a:schemeClr val="dk1"/>
                </a:solidFill>
                <a:latin typeface="Open Sans Light"/>
                <a:ea typeface="Open Sans Light"/>
                <a:cs typeface="Open Sans Light"/>
                <a:sym typeface="Open Sans Light"/>
              </a:endParaRPr>
            </a:p>
          </p:txBody>
        </p:sp>
        <p:sp>
          <p:nvSpPr>
            <p:cNvPr id="186" name="Google Shape;186;p5"/>
            <p:cNvSpPr/>
            <p:nvPr/>
          </p:nvSpPr>
          <p:spPr>
            <a:xfrm>
              <a:off x="7347078" y="1478216"/>
              <a:ext cx="1779984" cy="1067990"/>
            </a:xfrm>
            <a:prstGeom prst="rect">
              <a:avLst/>
            </a:prstGeom>
            <a:solidFill>
              <a:schemeClr val="accent1"/>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5"/>
            <p:cNvSpPr txBox="1"/>
            <p:nvPr/>
          </p:nvSpPr>
          <p:spPr>
            <a:xfrm>
              <a:off x="7347078" y="1478216"/>
              <a:ext cx="1779984" cy="1067990"/>
            </a:xfrm>
            <a:prstGeom prst="rect">
              <a:avLst/>
            </a:prstGeom>
            <a:noFill/>
            <a:ln>
              <a:noFill/>
            </a:ln>
          </p:spPr>
          <p:txBody>
            <a:bodyPr spcFirstLastPara="1" wrap="square" lIns="87200" tIns="91550" rIns="87200" bIns="91550" anchor="ctr" anchorCtr="0">
              <a:noAutofit/>
            </a:bodyPr>
            <a:lstStyle/>
            <a:p>
              <a:pPr marL="0" marR="0" lvl="0" indent="0" algn="ctr" rtl="0">
                <a:lnSpc>
                  <a:spcPct val="90000"/>
                </a:lnSpc>
                <a:spcBef>
                  <a:spcPts val="0"/>
                </a:spcBef>
                <a:spcAft>
                  <a:spcPts val="0"/>
                </a:spcAft>
                <a:buClr>
                  <a:schemeClr val="lt1"/>
                </a:buClr>
                <a:buSzPts val="2000"/>
                <a:buFont typeface="Open Sans Light"/>
                <a:buNone/>
              </a:pPr>
              <a:r>
                <a:rPr lang="en-US" sz="2000" b="0" i="0" u="none" strike="noStrike" cap="none">
                  <a:solidFill>
                    <a:schemeClr val="lt1"/>
                  </a:solidFill>
                  <a:latin typeface="Open Sans Light"/>
                  <a:ea typeface="Open Sans Light"/>
                  <a:cs typeface="Open Sans Light"/>
                  <a:sym typeface="Open Sans Light"/>
                </a:rPr>
                <a:t>Q&amp;A </a:t>
              </a:r>
              <a:endParaRPr/>
            </a:p>
          </p:txBody>
        </p:sp>
        <p:sp>
          <p:nvSpPr>
            <p:cNvPr id="188" name="Google Shape;188;p5"/>
            <p:cNvSpPr/>
            <p:nvPr/>
          </p:nvSpPr>
          <p:spPr>
            <a:xfrm>
              <a:off x="778936" y="2955603"/>
              <a:ext cx="1779984" cy="1067990"/>
            </a:xfrm>
            <a:prstGeom prst="rect">
              <a:avLst/>
            </a:prstGeom>
            <a:solidFill>
              <a:schemeClr val="accent1"/>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5"/>
            <p:cNvSpPr txBox="1"/>
            <p:nvPr/>
          </p:nvSpPr>
          <p:spPr>
            <a:xfrm>
              <a:off x="778936" y="2955603"/>
              <a:ext cx="1779984" cy="1067990"/>
            </a:xfrm>
            <a:prstGeom prst="rect">
              <a:avLst/>
            </a:prstGeom>
            <a:noFill/>
            <a:ln>
              <a:noFill/>
            </a:ln>
          </p:spPr>
          <p:txBody>
            <a:bodyPr spcFirstLastPara="1" wrap="square" lIns="87200" tIns="91550" rIns="87200" bIns="91550" anchor="ctr" anchorCtr="0">
              <a:noAutofit/>
            </a:bodyPr>
            <a:lstStyle/>
            <a:p>
              <a:pPr marL="0" marR="0" lvl="0" indent="0" algn="ctr" rtl="0">
                <a:lnSpc>
                  <a:spcPct val="90000"/>
                </a:lnSpc>
                <a:spcBef>
                  <a:spcPts val="0"/>
                </a:spcBef>
                <a:spcAft>
                  <a:spcPts val="0"/>
                </a:spcAft>
                <a:buClr>
                  <a:schemeClr val="lt1"/>
                </a:buClr>
                <a:buSzPts val="2000"/>
                <a:buFont typeface="Open Sans Light"/>
                <a:buNone/>
              </a:pPr>
              <a:r>
                <a:rPr lang="en-US" sz="2000" b="0" i="0" u="none" strike="noStrike" cap="none">
                  <a:solidFill>
                    <a:schemeClr val="lt1"/>
                  </a:solidFill>
                  <a:latin typeface="Open Sans Light"/>
                  <a:ea typeface="Open Sans Light"/>
                  <a:cs typeface="Open Sans Light"/>
                  <a:sym typeface="Open Sans Light"/>
                </a:rPr>
                <a:t>Conclusion and Appendix</a:t>
              </a: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80000"/>
                <a:lumMod val="80000"/>
              </a:schemeClr>
              <a:schemeClr val="bg2">
                <a:tint val="98000"/>
              </a:schemeClr>
            </a:duotone>
          </a:blip>
          <a:stretch/>
        </a:blipFill>
        <a:effectLst/>
      </p:bgPr>
    </p:bg>
    <p:spTree>
      <p:nvGrpSpPr>
        <p:cNvPr id="1" name="Shape 193"/>
        <p:cNvGrpSpPr/>
        <p:nvPr/>
      </p:nvGrpSpPr>
      <p:grpSpPr>
        <a:xfrm>
          <a:off x="0" y="0"/>
          <a:ext cx="0" cy="0"/>
          <a:chOff x="0" y="0"/>
          <a:chExt cx="0" cy="0"/>
        </a:xfrm>
      </p:grpSpPr>
      <p:sp>
        <p:nvSpPr>
          <p:cNvPr id="194" name="Google Shape;194;g31b0b150ea6_0_0"/>
          <p:cNvSpPr txBox="1">
            <a:spLocks noGrp="1"/>
          </p:cNvSpPr>
          <p:nvPr>
            <p:ph type="title"/>
          </p:nvPr>
        </p:nvSpPr>
        <p:spPr>
          <a:xfrm>
            <a:off x="913795" y="609600"/>
            <a:ext cx="10353762" cy="970450"/>
          </a:xfrm>
          <a:prstGeom prst="rect">
            <a:avLst/>
          </a:prstGeom>
        </p:spPr>
        <p:txBody>
          <a:bodyPr spcFirstLastPara="1" lIns="91425" tIns="45700" rIns="91425" bIns="45700" anchorCtr="0">
            <a:normAutofit/>
          </a:bodyPr>
          <a:lstStyle/>
          <a:p>
            <a:pPr marL="0" lvl="0" indent="0" rtl="0">
              <a:spcBef>
                <a:spcPts val="0"/>
              </a:spcBef>
              <a:spcAft>
                <a:spcPts val="0"/>
              </a:spcAft>
              <a:buClr>
                <a:schemeClr val="dk2"/>
              </a:buClr>
              <a:buSzPts val="4400"/>
              <a:buFont typeface="Play"/>
              <a:buNone/>
            </a:pPr>
            <a:r>
              <a:rPr lang="en-US" i="0"/>
              <a:t>Exploratory Data Analysis</a:t>
            </a:r>
          </a:p>
        </p:txBody>
      </p:sp>
      <p:graphicFrame>
        <p:nvGraphicFramePr>
          <p:cNvPr id="197" name="Google Shape;195;g31b0b150ea6_0_0">
            <a:extLst>
              <a:ext uri="{FF2B5EF4-FFF2-40B4-BE49-F238E27FC236}">
                <a16:creationId xmlns:a16="http://schemas.microsoft.com/office/drawing/2014/main" id="{F26EE964-EC9F-3D84-15A3-14E9FAD358D8}"/>
              </a:ext>
            </a:extLst>
          </p:cNvPr>
          <p:cNvGraphicFramePr>
            <a:graphicFrameLocks noGrp="1"/>
          </p:cNvGraphicFramePr>
          <p:nvPr>
            <p:ph idx="1"/>
            <p:extLst>
              <p:ext uri="{D42A27DB-BD31-4B8C-83A1-F6EECF244321}">
                <p14:modId xmlns:p14="http://schemas.microsoft.com/office/powerpoint/2010/main" val="3571731216"/>
              </p:ext>
            </p:extLst>
          </p:nvPr>
        </p:nvGraphicFramePr>
        <p:xfrm>
          <a:off x="914400" y="1731963"/>
          <a:ext cx="10353675" cy="405923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6758A9-01DF-4B89-062B-1AE1590C3AC8}"/>
              </a:ext>
            </a:extLst>
          </p:cNvPr>
          <p:cNvSpPr>
            <a:spLocks noGrp="1"/>
          </p:cNvSpPr>
          <p:nvPr>
            <p:ph type="title"/>
          </p:nvPr>
        </p:nvSpPr>
        <p:spPr/>
        <p:txBody>
          <a:bodyPr/>
          <a:lstStyle/>
          <a:p>
            <a:r>
              <a:rPr lang="en-US"/>
              <a:t>Price over the years</a:t>
            </a:r>
            <a:endParaRPr lang="en-US" dirty="0"/>
          </a:p>
        </p:txBody>
      </p:sp>
      <p:pic>
        <p:nvPicPr>
          <p:cNvPr id="5" name="Picture 4" descr="A graph of a graph showing the average price over time&#10;&#10;Description automatically generated">
            <a:extLst>
              <a:ext uri="{FF2B5EF4-FFF2-40B4-BE49-F238E27FC236}">
                <a16:creationId xmlns:a16="http://schemas.microsoft.com/office/drawing/2014/main" id="{D65E7BFD-85CD-1665-924E-820BE2CF8895}"/>
              </a:ext>
            </a:extLst>
          </p:cNvPr>
          <p:cNvPicPr>
            <a:picLocks noChangeAspect="1"/>
          </p:cNvPicPr>
          <p:nvPr/>
        </p:nvPicPr>
        <p:blipFill>
          <a:blip r:embed="rId2"/>
          <a:stretch>
            <a:fillRect/>
          </a:stretch>
        </p:blipFill>
        <p:spPr>
          <a:xfrm>
            <a:off x="1269173" y="1580050"/>
            <a:ext cx="9643005" cy="4850246"/>
          </a:xfrm>
          <a:prstGeom prst="rect">
            <a:avLst/>
          </a:prstGeom>
        </p:spPr>
      </p:pic>
    </p:spTree>
    <p:extLst>
      <p:ext uri="{BB962C8B-B14F-4D97-AF65-F5344CB8AC3E}">
        <p14:creationId xmlns:p14="http://schemas.microsoft.com/office/powerpoint/2010/main" val="4632456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557D1F-CE16-51A3-A83F-B59A9006EDBB}"/>
              </a:ext>
            </a:extLst>
          </p:cNvPr>
          <p:cNvSpPr>
            <a:spLocks noGrp="1"/>
          </p:cNvSpPr>
          <p:nvPr>
            <p:ph type="title"/>
          </p:nvPr>
        </p:nvSpPr>
        <p:spPr/>
        <p:txBody>
          <a:bodyPr/>
          <a:lstStyle/>
          <a:p>
            <a:r>
              <a:rPr lang="en-US"/>
              <a:t>Imbalanced Data</a:t>
            </a:r>
            <a:endParaRPr lang="en-US" dirty="0"/>
          </a:p>
        </p:txBody>
      </p:sp>
      <p:pic>
        <p:nvPicPr>
          <p:cNvPr id="5" name="Picture 4" descr="A graph with blue and white bars&#10;&#10;Description automatically generated">
            <a:extLst>
              <a:ext uri="{FF2B5EF4-FFF2-40B4-BE49-F238E27FC236}">
                <a16:creationId xmlns:a16="http://schemas.microsoft.com/office/drawing/2014/main" id="{7D6032C9-77C6-4EFA-A65A-8F33C4B4097F}"/>
              </a:ext>
            </a:extLst>
          </p:cNvPr>
          <p:cNvPicPr>
            <a:picLocks noChangeAspect="1"/>
          </p:cNvPicPr>
          <p:nvPr/>
        </p:nvPicPr>
        <p:blipFill>
          <a:blip r:embed="rId2"/>
          <a:stretch>
            <a:fillRect/>
          </a:stretch>
        </p:blipFill>
        <p:spPr>
          <a:xfrm>
            <a:off x="88900" y="2009553"/>
            <a:ext cx="6096000" cy="3615715"/>
          </a:xfrm>
          <a:prstGeom prst="rect">
            <a:avLst/>
          </a:prstGeom>
        </p:spPr>
      </p:pic>
      <p:pic>
        <p:nvPicPr>
          <p:cNvPr id="7" name="Picture 6" descr="A graph of a number of people&#10;&#10;Description automatically generated">
            <a:extLst>
              <a:ext uri="{FF2B5EF4-FFF2-40B4-BE49-F238E27FC236}">
                <a16:creationId xmlns:a16="http://schemas.microsoft.com/office/drawing/2014/main" id="{0B666C11-83D0-C757-97BC-158132C2293B}"/>
              </a:ext>
            </a:extLst>
          </p:cNvPr>
          <p:cNvPicPr>
            <a:picLocks noChangeAspect="1"/>
          </p:cNvPicPr>
          <p:nvPr/>
        </p:nvPicPr>
        <p:blipFill>
          <a:blip r:embed="rId3"/>
          <a:stretch>
            <a:fillRect/>
          </a:stretch>
        </p:blipFill>
        <p:spPr>
          <a:xfrm>
            <a:off x="6388100" y="2009553"/>
            <a:ext cx="5715000" cy="3615715"/>
          </a:xfrm>
          <a:prstGeom prst="rect">
            <a:avLst/>
          </a:prstGeom>
        </p:spPr>
      </p:pic>
    </p:spTree>
    <p:extLst>
      <p:ext uri="{BB962C8B-B14F-4D97-AF65-F5344CB8AC3E}">
        <p14:creationId xmlns:p14="http://schemas.microsoft.com/office/powerpoint/2010/main" val="10015082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1" name="Google Shape;201;g31b0b150ea6_0_5"/>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2"/>
              </a:buClr>
              <a:buSzPts val="4400"/>
              <a:buFont typeface="Play"/>
              <a:buNone/>
            </a:pPr>
            <a:r>
              <a:rPr lang="en-US"/>
              <a:t>Data Cleaning Process </a:t>
            </a:r>
          </a:p>
        </p:txBody>
      </p:sp>
      <p:sp>
        <p:nvSpPr>
          <p:cNvPr id="200" name="Google Shape;200;g31b0b150ea6_0_5"/>
          <p:cNvSpPr txBox="1">
            <a:spLocks noGrp="1"/>
          </p:cNvSpPr>
          <p:nvPr>
            <p:ph idx="1"/>
          </p:nvPr>
        </p:nvSpPr>
        <p:spPr>
          <a:prstGeom prst="rect">
            <a:avLst/>
          </a:prstGeom>
          <a:noFill/>
          <a:ln>
            <a:noFill/>
          </a:ln>
        </p:spPr>
        <p:txBody>
          <a:bodyPr spcFirstLastPara="1" wrap="square" lIns="91425" tIns="45700" rIns="91425" bIns="45700" anchor="t" anchorCtr="0">
            <a:normAutofit/>
          </a:bodyPr>
          <a:lstStyle/>
          <a:p>
            <a:pPr marL="457200" lvl="0" indent="-323088" algn="l" rtl="0">
              <a:spcBef>
                <a:spcPts val="0"/>
              </a:spcBef>
              <a:spcAft>
                <a:spcPts val="0"/>
              </a:spcAft>
              <a:buSzPct val="80000"/>
              <a:buAutoNum type="arabicPeriod"/>
            </a:pPr>
            <a:r>
              <a:rPr lang="en-US" dirty="0"/>
              <a:t>Made a function for the following steps:</a:t>
            </a:r>
            <a:endParaRPr dirty="0"/>
          </a:p>
          <a:p>
            <a:pPr marL="914400" lvl="0" indent="-323087" algn="l" rtl="0">
              <a:spcBef>
                <a:spcPts val="0"/>
              </a:spcBef>
              <a:spcAft>
                <a:spcPts val="0"/>
              </a:spcAft>
              <a:buSzPct val="80000"/>
              <a:buChar char="•"/>
            </a:pPr>
            <a:r>
              <a:rPr lang="en-US" dirty="0"/>
              <a:t>View columns</a:t>
            </a:r>
            <a:endParaRPr dirty="0"/>
          </a:p>
          <a:p>
            <a:pPr marL="914400" lvl="0" indent="-323087" algn="l" rtl="0">
              <a:spcBef>
                <a:spcPts val="0"/>
              </a:spcBef>
              <a:spcAft>
                <a:spcPts val="0"/>
              </a:spcAft>
              <a:buSzPct val="80000"/>
              <a:buChar char="•"/>
            </a:pPr>
            <a:r>
              <a:rPr lang="en-US" dirty="0"/>
              <a:t>Check for nulls and identify columns with any null values</a:t>
            </a:r>
            <a:endParaRPr dirty="0"/>
          </a:p>
          <a:p>
            <a:pPr marL="914400" lvl="0" indent="-323087" algn="l" rtl="0">
              <a:spcBef>
                <a:spcPts val="0"/>
              </a:spcBef>
              <a:spcAft>
                <a:spcPts val="0"/>
              </a:spcAft>
              <a:buSzPct val="80000"/>
              <a:buChar char="•"/>
            </a:pPr>
            <a:r>
              <a:rPr lang="en-US" dirty="0"/>
              <a:t>Check for duplicates</a:t>
            </a:r>
            <a:endParaRPr dirty="0"/>
          </a:p>
          <a:p>
            <a:pPr marL="914400" lvl="0" indent="-323087" algn="l" rtl="0">
              <a:spcBef>
                <a:spcPts val="0"/>
              </a:spcBef>
              <a:spcAft>
                <a:spcPts val="0"/>
              </a:spcAft>
              <a:buSzPct val="80000"/>
              <a:buChar char="•"/>
            </a:pPr>
            <a:r>
              <a:rPr lang="en-US" dirty="0"/>
              <a:t>Return a summary report for each dataset performing the above steps</a:t>
            </a:r>
            <a:endParaRPr dirty="0"/>
          </a:p>
          <a:p>
            <a:pPr marL="457200" lvl="0" indent="-323088" algn="l" rtl="0">
              <a:spcBef>
                <a:spcPts val="0"/>
              </a:spcBef>
              <a:spcAft>
                <a:spcPts val="0"/>
              </a:spcAft>
              <a:buSzPct val="80000"/>
              <a:buAutoNum type="arabicPeriod"/>
            </a:pPr>
            <a:r>
              <a:rPr lang="en-US" dirty="0"/>
              <a:t>Merge the datasets by “Year_Quarter_Key”</a:t>
            </a:r>
            <a:endParaRPr dirty="0"/>
          </a:p>
          <a:p>
            <a:pPr marL="457200" lvl="0" indent="-323088" algn="l" rtl="0">
              <a:spcBef>
                <a:spcPts val="0"/>
              </a:spcBef>
              <a:spcAft>
                <a:spcPts val="0"/>
              </a:spcAft>
              <a:buSzPct val="80000"/>
              <a:buAutoNum type="arabicPeriod"/>
            </a:pPr>
            <a:r>
              <a:rPr lang="en-US" dirty="0"/>
              <a:t>Remove unnecessary columns</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US" dirty="0"/>
              <a:t>=&gt; Final dataset: 112,860 rows x 12 columns</a:t>
            </a:r>
            <a:endParaRPr dirty="0"/>
          </a:p>
          <a:p>
            <a:pPr marL="0" lvl="0" indent="0" algn="l" rtl="0">
              <a:spcBef>
                <a:spcPts val="0"/>
              </a:spcBef>
              <a:spcAft>
                <a:spcPts val="0"/>
              </a:spcAft>
              <a:buNone/>
            </a:pPr>
            <a:endParaRPr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9FE344-2928-4865-25CC-0BBB1BE519B2}"/>
              </a:ext>
            </a:extLst>
          </p:cNvPr>
          <p:cNvSpPr>
            <a:spLocks noGrp="1"/>
          </p:cNvSpPr>
          <p:nvPr>
            <p:ph type="title"/>
          </p:nvPr>
        </p:nvSpPr>
        <p:spPr/>
        <p:txBody>
          <a:bodyPr/>
          <a:lstStyle/>
          <a:p>
            <a:r>
              <a:rPr lang="en-US" dirty="0"/>
              <a:t>Total New Listings by Year</a:t>
            </a:r>
          </a:p>
        </p:txBody>
      </p:sp>
      <p:sp>
        <p:nvSpPr>
          <p:cNvPr id="3" name="Text Placeholder 2">
            <a:extLst>
              <a:ext uri="{FF2B5EF4-FFF2-40B4-BE49-F238E27FC236}">
                <a16:creationId xmlns:a16="http://schemas.microsoft.com/office/drawing/2014/main" id="{601CAFF8-A9E4-164A-6A23-9F5A67AFB086}"/>
              </a:ext>
            </a:extLst>
          </p:cNvPr>
          <p:cNvSpPr>
            <a:spLocks noGrp="1"/>
          </p:cNvSpPr>
          <p:nvPr>
            <p:ph idx="1"/>
          </p:nvPr>
        </p:nvSpPr>
        <p:spPr/>
        <p:txBody>
          <a:bodyPr/>
          <a:lstStyle/>
          <a:p>
            <a:endParaRPr lang="en-US" dirty="0"/>
          </a:p>
        </p:txBody>
      </p:sp>
      <p:pic>
        <p:nvPicPr>
          <p:cNvPr id="5" name="Picture 4" descr="A graph of a number of new listings&#10;&#10;Description automatically generated with medium confidence">
            <a:extLst>
              <a:ext uri="{FF2B5EF4-FFF2-40B4-BE49-F238E27FC236}">
                <a16:creationId xmlns:a16="http://schemas.microsoft.com/office/drawing/2014/main" id="{3406750F-2882-B2CC-03B0-E922742636ED}"/>
              </a:ext>
            </a:extLst>
          </p:cNvPr>
          <p:cNvPicPr>
            <a:picLocks noChangeAspect="1"/>
          </p:cNvPicPr>
          <p:nvPr/>
        </p:nvPicPr>
        <p:blipFill>
          <a:blip r:embed="rId2"/>
          <a:stretch>
            <a:fillRect/>
          </a:stretch>
        </p:blipFill>
        <p:spPr>
          <a:xfrm>
            <a:off x="523097" y="318653"/>
            <a:ext cx="11145805" cy="6220693"/>
          </a:xfrm>
          <a:prstGeom prst="rect">
            <a:avLst/>
          </a:prstGeom>
        </p:spPr>
      </p:pic>
    </p:spTree>
    <p:extLst>
      <p:ext uri="{BB962C8B-B14F-4D97-AF65-F5344CB8AC3E}">
        <p14:creationId xmlns:p14="http://schemas.microsoft.com/office/powerpoint/2010/main" val="20359343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
  <a:themeElements>
    <a:clrScheme name="Slate">
      <a:dk1>
        <a:sysClr val="windowText" lastClr="000000"/>
      </a:dk1>
      <a:lt1>
        <a:sysClr val="window" lastClr="FFFFFF"/>
      </a:lt1>
      <a:dk2>
        <a:srgbClr val="212123"/>
      </a:dk2>
      <a:lt2>
        <a:srgbClr val="DADADA"/>
      </a:lt2>
      <a:accent1>
        <a:srgbClr val="BC451B"/>
      </a:accent1>
      <a:accent2>
        <a:srgbClr val="D3BA68"/>
      </a:accent2>
      <a:accent3>
        <a:srgbClr val="BB8640"/>
      </a:accent3>
      <a:accent4>
        <a:srgbClr val="AD9277"/>
      </a:accent4>
      <a:accent5>
        <a:srgbClr val="A55A43"/>
      </a:accent5>
      <a:accent6>
        <a:srgbClr val="AD9D7B"/>
      </a:accent6>
      <a:hlink>
        <a:srgbClr val="E98052"/>
      </a:hlink>
      <a:folHlink>
        <a:srgbClr val="F4B69B"/>
      </a:folHlink>
    </a:clrScheme>
    <a:fontScheme name="Slate">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3F2DE9A5-64E6-437C-A389-CC4477E817E8}"/>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TM03457503[[fn=Quotable]]</Template>
  <TotalTime>82</TotalTime>
  <Words>585</Words>
  <Application>Microsoft Office PowerPoint</Application>
  <PresentationFormat>Widescreen</PresentationFormat>
  <Paragraphs>99</Paragraphs>
  <Slides>22</Slides>
  <Notes>13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22</vt:i4>
      </vt:variant>
    </vt:vector>
  </HeadingPairs>
  <TitlesOfParts>
    <vt:vector size="28" baseType="lpstr">
      <vt:lpstr>Calisto MT</vt:lpstr>
      <vt:lpstr>Open Sans Light</vt:lpstr>
      <vt:lpstr>Arial</vt:lpstr>
      <vt:lpstr>Play</vt:lpstr>
      <vt:lpstr>Wingdings 2</vt:lpstr>
      <vt:lpstr>Slate</vt:lpstr>
      <vt:lpstr>GTA Housing Market, Data Analytics and Machine Learning</vt:lpstr>
      <vt:lpstr>OUTLINE OF THE WHOLE PRESENTATION</vt:lpstr>
      <vt:lpstr>EXECUTIVE SUMMARY</vt:lpstr>
      <vt:lpstr>METHODOLOGY</vt:lpstr>
      <vt:lpstr>Exploratory Data Analysis</vt:lpstr>
      <vt:lpstr>Price over the years</vt:lpstr>
      <vt:lpstr>Imbalanced Data</vt:lpstr>
      <vt:lpstr>Data Cleaning Process </vt:lpstr>
      <vt:lpstr>Total New Listings by Year</vt:lpstr>
      <vt:lpstr>Statistical Analysis</vt:lpstr>
      <vt:lpstr>Dollar Volume and Average Price</vt:lpstr>
      <vt:lpstr>Correlation</vt:lpstr>
      <vt:lpstr>Factor Analysis</vt:lpstr>
      <vt:lpstr>KEY FINDINGS</vt:lpstr>
      <vt:lpstr>BaseLine Models</vt:lpstr>
      <vt:lpstr>XGBoost Actual Vs Predicted</vt:lpstr>
      <vt:lpstr>PowerPoint Presentation</vt:lpstr>
      <vt:lpstr>With Normalized Data:</vt:lpstr>
      <vt:lpstr>XGBoost Error Distribution</vt:lpstr>
      <vt:lpstr>Fine Tuning and Robustness:</vt:lpstr>
      <vt:lpstr>CONCLUSION AND FUTURE WORK</vt:lpstr>
      <vt:lpstr>Q&amp;A AND APPENDIX</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Hassan Mehmood</dc:creator>
  <cp:lastModifiedBy>Hassan Mehmood</cp:lastModifiedBy>
  <cp:revision>5</cp:revision>
  <dcterms:created xsi:type="dcterms:W3CDTF">2024-11-18T21:04:57Z</dcterms:created>
  <dcterms:modified xsi:type="dcterms:W3CDTF">2024-12-01T08:55:32Z</dcterms:modified>
</cp:coreProperties>
</file>